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320" r:id="rId2"/>
    <p:sldId id="326" r:id="rId3"/>
    <p:sldId id="329" r:id="rId4"/>
    <p:sldId id="436" r:id="rId5"/>
    <p:sldId id="336" r:id="rId6"/>
    <p:sldId id="432" r:id="rId7"/>
    <p:sldId id="433" r:id="rId8"/>
    <p:sldId id="340" r:id="rId9"/>
    <p:sldId id="331" r:id="rId10"/>
    <p:sldId id="335" r:id="rId11"/>
    <p:sldId id="437" r:id="rId12"/>
    <p:sldId id="345" r:id="rId13"/>
    <p:sldId id="314" r:id="rId14"/>
    <p:sldId id="300" r:id="rId15"/>
    <p:sldId id="361" r:id="rId16"/>
    <p:sldId id="418" r:id="rId17"/>
    <p:sldId id="358" r:id="rId18"/>
    <p:sldId id="420" r:id="rId19"/>
    <p:sldId id="360" r:id="rId20"/>
    <p:sldId id="429" r:id="rId21"/>
    <p:sldId id="421" r:id="rId22"/>
    <p:sldId id="362" r:id="rId23"/>
    <p:sldId id="423" r:id="rId24"/>
    <p:sldId id="391" r:id="rId25"/>
    <p:sldId id="422" r:id="rId26"/>
    <p:sldId id="434" r:id="rId27"/>
    <p:sldId id="435" r:id="rId28"/>
    <p:sldId id="328" r:id="rId29"/>
    <p:sldId id="417" r:id="rId30"/>
    <p:sldId id="430" r:id="rId31"/>
    <p:sldId id="414"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B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339" autoAdjust="0"/>
    <p:restoredTop sz="94690"/>
  </p:normalViewPr>
  <p:slideViewPr>
    <p:cSldViewPr snapToGrid="0" snapToObjects="1">
      <p:cViewPr varScale="1">
        <p:scale>
          <a:sx n="75" d="100"/>
          <a:sy n="75" d="100"/>
        </p:scale>
        <p:origin x="96" y="762"/>
      </p:cViewPr>
      <p:guideLst>
        <p:guide orient="horz" pos="2160"/>
        <p:guide pos="3840"/>
      </p:guideLst>
    </p:cSldViewPr>
  </p:slideViewPr>
  <p:outlineViewPr>
    <p:cViewPr>
      <p:scale>
        <a:sx n="33" d="100"/>
        <a:sy n="33" d="100"/>
      </p:scale>
      <p:origin x="0" y="-256592"/>
    </p:cViewPr>
  </p:outlineViewPr>
  <p:notesTextViewPr>
    <p:cViewPr>
      <p:scale>
        <a:sx n="1" d="1"/>
        <a:sy n="1" d="1"/>
      </p:scale>
      <p:origin x="0" y="0"/>
    </p:cViewPr>
  </p:notesTextViewPr>
  <p:sorterViewPr>
    <p:cViewPr>
      <p:scale>
        <a:sx n="100" d="100"/>
        <a:sy n="100" d="100"/>
      </p:scale>
      <p:origin x="0" y="-9784"/>
    </p:cViewPr>
  </p:sorterViewPr>
  <p:notesViewPr>
    <p:cSldViewPr snapToGrid="0" snapToObjects="1">
      <p:cViewPr varScale="1">
        <p:scale>
          <a:sx n="104" d="100"/>
          <a:sy n="104" d="100"/>
        </p:scale>
        <p:origin x="90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19" cy="46524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072910FB-5D18-412C-A360-20F025365A81}" type="datetimeFigureOut">
              <a:rPr lang="en-US" smtClean="0"/>
              <a:t>9/24/2019</a:t>
            </a:fld>
            <a:endParaRPr lang="en-US"/>
          </a:p>
        </p:txBody>
      </p:sp>
      <p:sp>
        <p:nvSpPr>
          <p:cNvPr id="4" name="Footer Placeholder 3"/>
          <p:cNvSpPr>
            <a:spLocks noGrp="1"/>
          </p:cNvSpPr>
          <p:nvPr>
            <p:ph type="ftr" sz="quarter" idx="2"/>
          </p:nvPr>
        </p:nvSpPr>
        <p:spPr>
          <a:xfrm>
            <a:off x="0" y="8831160"/>
            <a:ext cx="3038319" cy="46524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885" y="8831160"/>
            <a:ext cx="3038319" cy="465240"/>
          </a:xfrm>
          <a:prstGeom prst="rect">
            <a:avLst/>
          </a:prstGeom>
        </p:spPr>
        <p:txBody>
          <a:bodyPr vert="horz" lIns="91440" tIns="45720" rIns="91440" bIns="45720" rtlCol="0" anchor="b"/>
          <a:lstStyle>
            <a:lvl1pPr algn="r">
              <a:defRPr sz="1200"/>
            </a:lvl1pPr>
          </a:lstStyle>
          <a:p>
            <a:fld id="{2C12B597-88EE-445C-973F-9D4E8F067185}" type="slidenum">
              <a:rPr lang="en-US" smtClean="0"/>
              <a:t>‹#›</a:t>
            </a:fld>
            <a:endParaRPr lang="en-US"/>
          </a:p>
        </p:txBody>
      </p:sp>
    </p:spTree>
    <p:extLst>
      <p:ext uri="{BB962C8B-B14F-4D97-AF65-F5344CB8AC3E}">
        <p14:creationId xmlns:p14="http://schemas.microsoft.com/office/powerpoint/2010/main" val="96337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E646E7DF-E0BE-0D4C-AE5A-6F0C805F1237}" type="datetimeFigureOut">
              <a:rPr lang="en-US" smtClean="0"/>
              <a:t>9/24/2019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1"/>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10E8A76-8234-2540-B3B0-E3A7CE71609C}" type="slidenum">
              <a:rPr lang="en-US" smtClean="0"/>
              <a:t>‹#›</a:t>
            </a:fld>
            <a:endParaRPr lang="en-US"/>
          </a:p>
        </p:txBody>
      </p:sp>
    </p:spTree>
    <p:extLst>
      <p:ext uri="{BB962C8B-B14F-4D97-AF65-F5344CB8AC3E}">
        <p14:creationId xmlns:p14="http://schemas.microsoft.com/office/powerpoint/2010/main" val="2879767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047B5-4562-D440-AE17-559D90CD3A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35B02-0941-CC41-A062-00719E5E6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1829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BA85-8943-B94D-B8D2-C52AD83BFB84}"/>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FE3968B6-ACBB-9343-A4C0-9D40425F7F70}"/>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2560114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2"/>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0EF323C-C564-B843-A193-396B87AAA6BB}"/>
              </a:ext>
            </a:extLst>
          </p:cNvPr>
          <p:cNvSpPr>
            <a:spLocks noGrp="1"/>
          </p:cNvSpPr>
          <p:nvPr>
            <p:ph sz="quarter" idx="10" hasCustomPrompt="1"/>
          </p:nvPr>
        </p:nvSpPr>
        <p:spPr>
          <a:xfrm>
            <a:off x="2615822" y="944563"/>
            <a:ext cx="6960355" cy="1123950"/>
          </a:xfrm>
        </p:spPr>
        <p:txBody>
          <a:bodyPr anchor="ctr">
            <a:normAutofit/>
          </a:bodyPr>
          <a:lstStyle>
            <a:lvl1pPr marL="0" indent="0" algn="ctr">
              <a:buNone/>
              <a:defRPr sz="3200" b="1">
                <a:solidFill>
                  <a:schemeClr val="accent1"/>
                </a:solidFill>
                <a:latin typeface="Century Gothic" panose="020B0502020202020204" pitchFamily="34" charset="0"/>
              </a:defRPr>
            </a:lvl1pPr>
          </a:lstStyle>
          <a:p>
            <a:pPr lvl="0"/>
            <a:r>
              <a:rPr lang="en-US" dirty="0"/>
              <a:t>CLICK TO EDIT MASTER TEXT STYLES</a:t>
            </a:r>
          </a:p>
        </p:txBody>
      </p:sp>
      <p:sp>
        <p:nvSpPr>
          <p:cNvPr id="9" name="Content Placeholder 8">
            <a:extLst>
              <a:ext uri="{FF2B5EF4-FFF2-40B4-BE49-F238E27FC236}">
                <a16:creationId xmlns:a16="http://schemas.microsoft.com/office/drawing/2014/main" id="{867007A0-5E17-E841-AB68-631EDD1138C5}"/>
              </a:ext>
            </a:extLst>
          </p:cNvPr>
          <p:cNvSpPr>
            <a:spLocks noGrp="1"/>
          </p:cNvSpPr>
          <p:nvPr>
            <p:ph sz="quarter" idx="11" hasCustomPrompt="1"/>
          </p:nvPr>
        </p:nvSpPr>
        <p:spPr>
          <a:xfrm>
            <a:off x="1386590" y="2593974"/>
            <a:ext cx="4581525" cy="1617663"/>
          </a:xfrm>
        </p:spPr>
        <p:txBody>
          <a:bodyPr/>
          <a:lstStyle>
            <a:lvl1pPr marL="0" indent="0">
              <a:buNone/>
              <a:defRPr b="1" i="0">
                <a:solidFill>
                  <a:schemeClr val="accent1"/>
                </a:solidFill>
                <a:latin typeface="Century Gothic" panose="020B0502020202020204" pitchFamily="34" charset="0"/>
              </a:defRPr>
            </a:lvl1pPr>
            <a:lvl2pPr marL="457200" indent="0">
              <a:buNone/>
              <a:defRPr>
                <a:latin typeface="Futura Medium" panose="020B0602020204020303" pitchFamily="34" charset="-79"/>
                <a:cs typeface="Futura Medium" panose="020B0602020204020303" pitchFamily="34" charset="-79"/>
              </a:defRPr>
            </a:lvl2pPr>
          </a:lstStyle>
          <a:p>
            <a:pPr lvl="0"/>
            <a:r>
              <a:rPr lang="en-US" dirty="0"/>
              <a:t>CLICK TO EDIT MASTER TEXT STYLES</a:t>
            </a:r>
          </a:p>
          <a:p>
            <a:pPr lvl="1"/>
            <a:r>
              <a:rPr lang="en-US" dirty="0"/>
              <a:t>Second level</a:t>
            </a:r>
          </a:p>
        </p:txBody>
      </p:sp>
      <p:sp>
        <p:nvSpPr>
          <p:cNvPr id="10" name="Content Placeholder 8">
            <a:extLst>
              <a:ext uri="{FF2B5EF4-FFF2-40B4-BE49-F238E27FC236}">
                <a16:creationId xmlns:a16="http://schemas.microsoft.com/office/drawing/2014/main" id="{5127118B-2422-BF44-AEDD-42379436BBB3}"/>
              </a:ext>
            </a:extLst>
          </p:cNvPr>
          <p:cNvSpPr>
            <a:spLocks noGrp="1"/>
          </p:cNvSpPr>
          <p:nvPr>
            <p:ph sz="quarter" idx="12"/>
          </p:nvPr>
        </p:nvSpPr>
        <p:spPr>
          <a:xfrm>
            <a:off x="1386589" y="4485234"/>
            <a:ext cx="4581525" cy="1617663"/>
          </a:xfrm>
        </p:spPr>
        <p:txBody>
          <a:bodyPr/>
          <a:lstStyle>
            <a:lvl1pPr marL="0" indent="0">
              <a:buNone/>
              <a:defRPr b="1">
                <a:solidFill>
                  <a:srgbClr val="143B87"/>
                </a:solidFill>
                <a:latin typeface="Century Gothic" panose="020B0502020202020204" pitchFamily="34" charset="0"/>
              </a:defRPr>
            </a:lvl1pPr>
            <a:lvl2pPr marL="457200" indent="0">
              <a:buNone/>
              <a:defRPr>
                <a:latin typeface="Futura Medium" panose="020B0602020204020303" pitchFamily="34" charset="-79"/>
                <a:cs typeface="Futura Medium" panose="020B0602020204020303" pitchFamily="34" charset="-79"/>
              </a:defRPr>
            </a:lvl2pPr>
          </a:lstStyle>
          <a:p>
            <a:pPr lvl="0"/>
            <a:r>
              <a:rPr lang="en-US" dirty="0"/>
              <a:t>Click to edit Master text styles</a:t>
            </a:r>
          </a:p>
          <a:p>
            <a:pPr lvl="1"/>
            <a:r>
              <a:rPr lang="en-US" dirty="0"/>
              <a:t>Second level</a:t>
            </a:r>
          </a:p>
        </p:txBody>
      </p:sp>
      <p:sp>
        <p:nvSpPr>
          <p:cNvPr id="11" name="Content Placeholder 8">
            <a:extLst>
              <a:ext uri="{FF2B5EF4-FFF2-40B4-BE49-F238E27FC236}">
                <a16:creationId xmlns:a16="http://schemas.microsoft.com/office/drawing/2014/main" id="{4221E7DE-ACFF-9744-BFB9-531D7850998F}"/>
              </a:ext>
            </a:extLst>
          </p:cNvPr>
          <p:cNvSpPr>
            <a:spLocks noGrp="1"/>
          </p:cNvSpPr>
          <p:nvPr>
            <p:ph sz="quarter" idx="13" hasCustomPrompt="1"/>
          </p:nvPr>
        </p:nvSpPr>
        <p:spPr>
          <a:xfrm>
            <a:off x="6223885" y="2593974"/>
            <a:ext cx="4581525" cy="1617663"/>
          </a:xfrm>
        </p:spPr>
        <p:txBody>
          <a:bodyPr/>
          <a:lstStyle>
            <a:lvl1pPr marL="0" indent="0">
              <a:buNone/>
              <a:defRPr b="1">
                <a:solidFill>
                  <a:schemeClr val="accent1"/>
                </a:solidFill>
                <a:latin typeface="Century Gothic" panose="020B0502020202020204" pitchFamily="34" charset="0"/>
              </a:defRPr>
            </a:lvl1pPr>
            <a:lvl2pPr marL="457200" indent="0">
              <a:buNone/>
              <a:defRPr b="0">
                <a:latin typeface="Futura Medium" panose="020B0602020204020303" pitchFamily="34" charset="-79"/>
                <a:cs typeface="Futura Medium" panose="020B0602020204020303" pitchFamily="34" charset="-79"/>
              </a:defRPr>
            </a:lvl2pPr>
          </a:lstStyle>
          <a:p>
            <a:pPr lvl="0"/>
            <a:r>
              <a:rPr lang="en-US" dirty="0"/>
              <a:t>CLICK TO EDIT MASTER TEXT STYLES</a:t>
            </a:r>
          </a:p>
          <a:p>
            <a:pPr lvl="1"/>
            <a:r>
              <a:rPr lang="en-US" dirty="0"/>
              <a:t>Second level</a:t>
            </a:r>
          </a:p>
        </p:txBody>
      </p:sp>
      <p:sp>
        <p:nvSpPr>
          <p:cNvPr id="12" name="Content Placeholder 8">
            <a:extLst>
              <a:ext uri="{FF2B5EF4-FFF2-40B4-BE49-F238E27FC236}">
                <a16:creationId xmlns:a16="http://schemas.microsoft.com/office/drawing/2014/main" id="{94E54252-EF6E-CD4E-AA89-D03A614452A4}"/>
              </a:ext>
            </a:extLst>
          </p:cNvPr>
          <p:cNvSpPr>
            <a:spLocks noGrp="1"/>
          </p:cNvSpPr>
          <p:nvPr>
            <p:ph sz="quarter" idx="14"/>
          </p:nvPr>
        </p:nvSpPr>
        <p:spPr>
          <a:xfrm>
            <a:off x="6223884" y="4485234"/>
            <a:ext cx="4581525" cy="1617663"/>
          </a:xfrm>
        </p:spPr>
        <p:txBody>
          <a:bodyPr/>
          <a:lstStyle>
            <a:lvl1pPr marL="0" indent="0">
              <a:buNone/>
              <a:defRPr b="1">
                <a:solidFill>
                  <a:schemeClr val="accent1"/>
                </a:solidFill>
                <a:latin typeface="Century Gothic" panose="020B0502020202020204" pitchFamily="34" charset="0"/>
              </a:defRPr>
            </a:lvl1pPr>
            <a:lvl2pPr marL="457200" indent="0">
              <a:buNone/>
              <a:defRPr>
                <a:latin typeface="Futura Medium" panose="020B0602020204020303" pitchFamily="34" charset="-79"/>
                <a:cs typeface="Futura Medium" panose="020B0602020204020303" pitchFamily="34" charset="-79"/>
              </a:defRPr>
            </a:lvl2pPr>
          </a:lstStyle>
          <a:p>
            <a:pPr lvl="0"/>
            <a:r>
              <a:rPr lang="en-US" dirty="0"/>
              <a:t>Click to edit Master text styles</a:t>
            </a:r>
          </a:p>
          <a:p>
            <a:pPr lvl="1"/>
            <a:r>
              <a:rPr lang="en-US" dirty="0"/>
              <a:t>Second level</a:t>
            </a:r>
          </a:p>
        </p:txBody>
      </p:sp>
      <p:sp>
        <p:nvSpPr>
          <p:cNvPr id="13" name="Date Placeholder 3">
            <a:extLst>
              <a:ext uri="{FF2B5EF4-FFF2-40B4-BE49-F238E27FC236}">
                <a16:creationId xmlns:a16="http://schemas.microsoft.com/office/drawing/2014/main" id="{714E60B5-0881-4C41-AD0C-585C5B80CF27}"/>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137136400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F9732-6404-B245-8DBF-BAD83AD77EDB}"/>
              </a:ext>
            </a:extLst>
          </p:cNvPr>
          <p:cNvSpPr/>
          <p:nvPr userDrawn="1"/>
        </p:nvSpPr>
        <p:spPr>
          <a:xfrm>
            <a:off x="0" y="5414962"/>
            <a:ext cx="12192000" cy="1443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310859-6A87-BB4A-91C3-7BF27CE5AF5C}"/>
              </a:ext>
            </a:extLst>
          </p:cNvPr>
          <p:cNvSpPr>
            <a:spLocks noGrp="1"/>
          </p:cNvSpPr>
          <p:nvPr>
            <p:ph type="title" hasCustomPrompt="1"/>
          </p:nvPr>
        </p:nvSpPr>
        <p:spPr>
          <a:xfrm>
            <a:off x="839788" y="457200"/>
            <a:ext cx="5256212"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DAE8E12-3072-7947-9610-94AEC4FE6FF7}"/>
              </a:ext>
            </a:extLst>
          </p:cNvPr>
          <p:cNvSpPr>
            <a:spLocks noGrp="1"/>
          </p:cNvSpPr>
          <p:nvPr>
            <p:ph idx="1" hasCustomPrompt="1"/>
          </p:nvPr>
        </p:nvSpPr>
        <p:spPr>
          <a:xfrm>
            <a:off x="6935788" y="457201"/>
            <a:ext cx="4416424" cy="4800600"/>
          </a:xfrm>
        </p:spPr>
        <p:txBody>
          <a:bodyPr/>
          <a:lstStyle>
            <a:lvl1pPr marL="0" indent="0">
              <a:buNone/>
              <a:defRPr sz="3200">
                <a:latin typeface="Futura Medium" panose="020B0602020204020303" pitchFamily="34" charset="-79"/>
                <a:cs typeface="Futura Medium" panose="020B0602020204020303" pitchFamily="34" charset="-79"/>
              </a:defRPr>
            </a:lvl1pPr>
            <a:lvl2pPr>
              <a:defRPr sz="2800">
                <a:latin typeface="Futura Medium" panose="020B0602020204020303" pitchFamily="34" charset="-79"/>
                <a:cs typeface="Futura Medium" panose="020B0602020204020303" pitchFamily="34" charset="-79"/>
              </a:defRPr>
            </a:lvl2pPr>
            <a:lvl3pPr>
              <a:defRPr sz="2400">
                <a:latin typeface="Futura Medium" panose="020B0602020204020303" pitchFamily="34" charset="-79"/>
                <a:cs typeface="Futura Medium" panose="020B0602020204020303" pitchFamily="34" charset="-79"/>
              </a:defRPr>
            </a:lvl3pPr>
            <a:lvl4pPr>
              <a:defRPr sz="2000">
                <a:latin typeface="Futura Medium" panose="020B0602020204020303" pitchFamily="34" charset="-79"/>
                <a:cs typeface="Futura Medium" panose="020B0602020204020303" pitchFamily="34" charset="-79"/>
              </a:defRPr>
            </a:lvl4pPr>
            <a:lvl5pPr>
              <a:defRPr sz="2000">
                <a:latin typeface="Futura Medium" panose="020B0602020204020303" pitchFamily="34" charset="-79"/>
                <a:cs typeface="Futura Medium" panose="020B0602020204020303" pitchFamily="34" charset="-79"/>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410314D-FC9D-8D44-ABE4-D9A3599203DD}"/>
              </a:ext>
            </a:extLst>
          </p:cNvPr>
          <p:cNvSpPr>
            <a:spLocks noGrp="1"/>
          </p:cNvSpPr>
          <p:nvPr>
            <p:ph type="body" sz="half" idx="2"/>
          </p:nvPr>
        </p:nvSpPr>
        <p:spPr>
          <a:xfrm>
            <a:off x="839788" y="2057400"/>
            <a:ext cx="5256212" cy="3200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Date Placeholder 3">
            <a:extLst>
              <a:ext uri="{FF2B5EF4-FFF2-40B4-BE49-F238E27FC236}">
                <a16:creationId xmlns:a16="http://schemas.microsoft.com/office/drawing/2014/main" id="{65FC5545-F1B9-FE49-A213-8D21808A98DE}"/>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3593126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9F9F-A53B-B248-99A3-3D71879A1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7827FF-9816-2143-8F7E-316064EFE7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4D9C4A-C179-204E-9C67-763B6915C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D01BB05-E0A2-294A-B85C-FEB191859229}"/>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371370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4427A3-44AD-A240-ACB1-C951EA3FB0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C25C8A-85F9-FD49-AA1C-6BC4FCFAB3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BFB97FD-1F09-E34A-861F-CDBE172DCE46}"/>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18908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3D5B2A-154B-AC41-AA5D-CD8556E54FED}"/>
              </a:ext>
            </a:extLst>
          </p:cNvPr>
          <p:cNvSpPr/>
          <p:nvPr userDrawn="1"/>
        </p:nvSpPr>
        <p:spPr>
          <a:xfrm>
            <a:off x="0" y="0"/>
            <a:ext cx="81220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D93856-B3CB-F34D-99CF-B017953C861D}"/>
              </a:ext>
            </a:extLst>
          </p:cNvPr>
          <p:cNvSpPr>
            <a:spLocks noGrp="1"/>
          </p:cNvSpPr>
          <p:nvPr>
            <p:ph type="title"/>
          </p:nvPr>
        </p:nvSpPr>
        <p:spPr>
          <a:xfrm>
            <a:off x="838200" y="365125"/>
            <a:ext cx="6477000" cy="1325563"/>
          </a:xfrm>
        </p:spPr>
        <p:txBody>
          <a:bodyPr/>
          <a:lstStyle>
            <a:lvl1pPr>
              <a:defRPr>
                <a:solidFill>
                  <a:srgbClr val="143B8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DE76F99-223A-264E-A15E-47CE647550F2}"/>
              </a:ext>
            </a:extLst>
          </p:cNvPr>
          <p:cNvSpPr>
            <a:spLocks noGrp="1"/>
          </p:cNvSpPr>
          <p:nvPr>
            <p:ph idx="1"/>
          </p:nvPr>
        </p:nvSpPr>
        <p:spPr>
          <a:xfrm>
            <a:off x="838200" y="1825625"/>
            <a:ext cx="6477000" cy="4351338"/>
          </a:xfrm>
        </p:spPr>
        <p:txBody>
          <a:bodyPr/>
          <a:lstStyle>
            <a:lvl1pPr marL="0" indent="0">
              <a:buNone/>
              <a:defRPr/>
            </a:lvl1pPr>
          </a:lstStyle>
          <a:p>
            <a:pPr lvl="0"/>
            <a:r>
              <a:rPr lang="en-US" dirty="0"/>
              <a:t>Click to edit Master text style</a:t>
            </a:r>
          </a:p>
        </p:txBody>
      </p:sp>
      <p:sp>
        <p:nvSpPr>
          <p:cNvPr id="14" name="Date Placeholder 3">
            <a:extLst>
              <a:ext uri="{FF2B5EF4-FFF2-40B4-BE49-F238E27FC236}">
                <a16:creationId xmlns:a16="http://schemas.microsoft.com/office/drawing/2014/main" id="{AA2CD6CA-0F1D-FB4F-B859-30F4DEE2437C}"/>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3792625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3856-B3CB-F34D-99CF-B017953C861D}"/>
              </a:ext>
            </a:extLst>
          </p:cNvPr>
          <p:cNvSpPr>
            <a:spLocks noGrp="1"/>
          </p:cNvSpPr>
          <p:nvPr>
            <p:ph type="title"/>
          </p:nvPr>
        </p:nvSpPr>
        <p:spPr>
          <a:xfrm>
            <a:off x="4883526" y="365125"/>
            <a:ext cx="6477000" cy="1325563"/>
          </a:xfrm>
        </p:spPr>
        <p:txBody>
          <a:bodyPr/>
          <a:lstStyle>
            <a:lvl1pPr>
              <a:defRPr>
                <a:solidFill>
                  <a:srgbClr val="143B8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DE76F99-223A-264E-A15E-47CE647550F2}"/>
              </a:ext>
            </a:extLst>
          </p:cNvPr>
          <p:cNvSpPr>
            <a:spLocks noGrp="1"/>
          </p:cNvSpPr>
          <p:nvPr>
            <p:ph idx="1"/>
          </p:nvPr>
        </p:nvSpPr>
        <p:spPr>
          <a:xfrm>
            <a:off x="4883526" y="1825625"/>
            <a:ext cx="6477000" cy="4351338"/>
          </a:xfrm>
        </p:spPr>
        <p:txBody>
          <a:bodyPr/>
          <a:lstStyle>
            <a:lvl1pPr marL="0" indent="0">
              <a:buNone/>
              <a:defRPr/>
            </a:lvl1pPr>
          </a:lstStyle>
          <a:p>
            <a:pPr lvl="0"/>
            <a:r>
              <a:rPr lang="en-US" dirty="0"/>
              <a:t>Click to edit Master text style</a:t>
            </a:r>
          </a:p>
        </p:txBody>
      </p:sp>
      <p:sp>
        <p:nvSpPr>
          <p:cNvPr id="5" name="Rectangle 4">
            <a:extLst>
              <a:ext uri="{FF2B5EF4-FFF2-40B4-BE49-F238E27FC236}">
                <a16:creationId xmlns:a16="http://schemas.microsoft.com/office/drawing/2014/main" id="{F92C8C67-483A-4146-BB04-DC23616F5EF1}"/>
              </a:ext>
            </a:extLst>
          </p:cNvPr>
          <p:cNvSpPr/>
          <p:nvPr userDrawn="1"/>
        </p:nvSpPr>
        <p:spPr>
          <a:xfrm>
            <a:off x="0" y="0"/>
            <a:ext cx="40699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ate Placeholder 3">
            <a:extLst>
              <a:ext uri="{FF2B5EF4-FFF2-40B4-BE49-F238E27FC236}">
                <a16:creationId xmlns:a16="http://schemas.microsoft.com/office/drawing/2014/main" id="{BB1E4371-8197-6340-9E1D-21C99EBFF25C}"/>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515707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3856-B3CB-F34D-99CF-B017953C861D}"/>
              </a:ext>
            </a:extLst>
          </p:cNvPr>
          <p:cNvSpPr>
            <a:spLocks noGrp="1"/>
          </p:cNvSpPr>
          <p:nvPr>
            <p:ph type="title" hasCustomPrompt="1"/>
          </p:nvPr>
        </p:nvSpPr>
        <p:spPr>
          <a:xfrm>
            <a:off x="831477" y="1282716"/>
            <a:ext cx="64770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DE76F99-223A-264E-A15E-47CE647550F2}"/>
              </a:ext>
            </a:extLst>
          </p:cNvPr>
          <p:cNvSpPr>
            <a:spLocks noGrp="1"/>
          </p:cNvSpPr>
          <p:nvPr>
            <p:ph idx="1"/>
          </p:nvPr>
        </p:nvSpPr>
        <p:spPr>
          <a:xfrm>
            <a:off x="838200" y="2755725"/>
            <a:ext cx="6477000" cy="3421237"/>
          </a:xfrm>
        </p:spPr>
        <p:txBody>
          <a:bodyPr/>
          <a:lstStyle>
            <a:lvl1pPr marL="0" indent="0">
              <a:buNone/>
              <a:defRPr/>
            </a:lvl1pPr>
          </a:lstStyle>
          <a:p>
            <a:pPr lvl="0"/>
            <a:r>
              <a:rPr lang="en-US" dirty="0"/>
              <a:t>Click to edit Master text style</a:t>
            </a:r>
          </a:p>
        </p:txBody>
      </p:sp>
      <p:sp>
        <p:nvSpPr>
          <p:cNvPr id="7" name="Rectangle 6">
            <a:extLst>
              <a:ext uri="{FF2B5EF4-FFF2-40B4-BE49-F238E27FC236}">
                <a16:creationId xmlns:a16="http://schemas.microsoft.com/office/drawing/2014/main" id="{44887DF4-8306-6646-8DB0-58BB83752E09}"/>
              </a:ext>
            </a:extLst>
          </p:cNvPr>
          <p:cNvSpPr/>
          <p:nvPr userDrawn="1"/>
        </p:nvSpPr>
        <p:spPr>
          <a:xfrm>
            <a:off x="8122024" y="0"/>
            <a:ext cx="40699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a:extLst>
              <a:ext uri="{FF2B5EF4-FFF2-40B4-BE49-F238E27FC236}">
                <a16:creationId xmlns:a16="http://schemas.microsoft.com/office/drawing/2014/main" id="{01FD9BEB-CF5F-4B4D-B2FF-BCDE0032D728}"/>
              </a:ext>
            </a:extLst>
          </p:cNvPr>
          <p:cNvSpPr>
            <a:spLocks noGrp="1"/>
          </p:cNvSpPr>
          <p:nvPr>
            <p:ph sz="quarter" idx="10" hasCustomPrompt="1"/>
          </p:nvPr>
        </p:nvSpPr>
        <p:spPr>
          <a:xfrm>
            <a:off x="838200" y="383298"/>
            <a:ext cx="6477000" cy="751973"/>
          </a:xfrm>
        </p:spPr>
        <p:txBody>
          <a:bodyPr anchor="b" anchorCtr="0"/>
          <a:lstStyle>
            <a:lvl1pPr marL="0" indent="0">
              <a:buNone/>
              <a:defRPr b="1">
                <a:solidFill>
                  <a:schemeClr val="bg1"/>
                </a:solidFill>
                <a:latin typeface="Century Gothic" panose="020B0502020202020204" pitchFamily="34" charset="0"/>
              </a:defRPr>
            </a:lvl1pPr>
            <a:lvl2pPr marL="457200" indent="0">
              <a:buNone/>
              <a:defRPr/>
            </a:lvl2pPr>
          </a:lstStyle>
          <a:p>
            <a:pPr lvl="0"/>
            <a:r>
              <a:rPr lang="en-US" dirty="0"/>
              <a:t>CLICK TO EDIT MASTER TEXT STYLES</a:t>
            </a:r>
          </a:p>
        </p:txBody>
      </p:sp>
      <p:sp>
        <p:nvSpPr>
          <p:cNvPr id="13" name="Date Placeholder 3">
            <a:extLst>
              <a:ext uri="{FF2B5EF4-FFF2-40B4-BE49-F238E27FC236}">
                <a16:creationId xmlns:a16="http://schemas.microsoft.com/office/drawing/2014/main" id="{543A9674-3E51-BB42-9942-4B85D3C08E5D}"/>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146987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DAC9-8E16-694B-9DDE-C0242C23F9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F4C1AB-2F70-F144-B1E8-EBB0D50386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1EBA6C6B-252D-2B40-A617-03F3CB26B52B}"/>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1830052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CD1834-2603-CB4F-A725-F06DD4BC017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4F9CFD-7B4F-9944-8908-DBF0A3680FA8}"/>
              </a:ext>
            </a:extLst>
          </p:cNvPr>
          <p:cNvSpPr>
            <a:spLocks noGrp="1"/>
          </p:cNvSpPr>
          <p:nvPr>
            <p:ph type="title"/>
          </p:nvPr>
        </p:nvSpPr>
        <p:spPr>
          <a:xfrm>
            <a:off x="838200" y="365125"/>
            <a:ext cx="5181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08C4507-91F7-CF44-ACCA-EDF42D5C59B2}"/>
              </a:ext>
            </a:extLst>
          </p:cNvPr>
          <p:cNvSpPr>
            <a:spLocks noGrp="1"/>
          </p:cNvSpPr>
          <p:nvPr>
            <p:ph sz="half" idx="1"/>
          </p:nvPr>
        </p:nvSpPr>
        <p:spPr>
          <a:xfrm>
            <a:off x="838200" y="1825625"/>
            <a:ext cx="5181600" cy="4351338"/>
          </a:xfrm>
        </p:spPr>
        <p:txBody>
          <a:bodyPr/>
          <a:lstStyle>
            <a:lvl1pPr marL="0" indent="0">
              <a:buNone/>
              <a:defRPr b="1">
                <a:latin typeface="Century Gothic" panose="020B0502020202020204" pitchFamily="34" charset="0"/>
              </a:defRPr>
            </a:lvl1pPr>
            <a:lvl2pPr marL="457200" indent="0">
              <a:buNone/>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E400D4-6C07-B24F-9A30-9FEBE090C3BB}"/>
              </a:ext>
            </a:extLst>
          </p:cNvPr>
          <p:cNvSpPr>
            <a:spLocks noGrp="1"/>
          </p:cNvSpPr>
          <p:nvPr>
            <p:ph sz="half" idx="2"/>
          </p:nvPr>
        </p:nvSpPr>
        <p:spPr>
          <a:xfrm>
            <a:off x="6172200" y="1825625"/>
            <a:ext cx="5181600" cy="4351338"/>
          </a:xfrm>
        </p:spPr>
        <p:txBody>
          <a:bodyPr/>
          <a:lstStyle>
            <a:lvl1pPr marL="0" indent="0">
              <a:buNone/>
              <a:defRPr b="1">
                <a:latin typeface="Century Gothic" panose="020B0502020202020204" pitchFamily="34" charset="0"/>
              </a:defRPr>
            </a:lvl1pPr>
            <a:lvl2pPr marL="457200" indent="0">
              <a:buNone/>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5ADAC348-B4AF-C241-8080-27A0BAC56FB7}"/>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254620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23A9-473E-9D48-B68B-168558C759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E5D128-EB6C-984E-A3F4-26D9CB8C32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E82E7-1155-D543-8C51-C77AD86760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CE9EA3-80D1-B840-8AE2-8FAAB661B7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7FD1E1-A359-AC43-80E8-A7EE13E7F9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045C9810-483B-6A42-B3E8-68924E810256}"/>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2673544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Area Primary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0D35E3-D9DC-BD40-994E-8A78B59D3AA2}"/>
              </a:ext>
            </a:extLst>
          </p:cNvPr>
          <p:cNvSpPr/>
          <p:nvPr userDrawn="1"/>
        </p:nvSpPr>
        <p:spPr>
          <a:xfrm>
            <a:off x="0" y="5786203"/>
            <a:ext cx="12192000" cy="1071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497E8-EB01-504D-99FD-55E15CA2B299}"/>
              </a:ext>
            </a:extLst>
          </p:cNvPr>
          <p:cNvSpPr>
            <a:spLocks noGrp="1"/>
          </p:cNvSpPr>
          <p:nvPr>
            <p:ph type="title"/>
          </p:nvPr>
        </p:nvSpPr>
        <p:spPr>
          <a:xfrm>
            <a:off x="838200" y="809469"/>
            <a:ext cx="5257800" cy="2203554"/>
          </a:xfr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5D10B692-4CEE-D346-BEF7-E867A491C555}"/>
              </a:ext>
            </a:extLst>
          </p:cNvPr>
          <p:cNvSpPr>
            <a:spLocks noGrp="1"/>
          </p:cNvSpPr>
          <p:nvPr>
            <p:ph type="body" orient="vert" idx="1"/>
          </p:nvPr>
        </p:nvSpPr>
        <p:spPr>
          <a:xfrm>
            <a:off x="6096000" y="809469"/>
            <a:ext cx="5257800" cy="4840209"/>
          </a:xfr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6BFB536B-7F19-6F4B-B9B0-E7B789C367A0}"/>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412421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23A9-473E-9D48-B68B-168558C7591D}"/>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BE5D128-EB6C-984E-A3F4-26D9CB8C32CE}"/>
              </a:ext>
            </a:extLst>
          </p:cNvPr>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F8E82E7-1155-D543-8C51-C77AD86760D7}"/>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CE9EA3-80D1-B840-8AE2-8FAAB661B7A3}"/>
              </a:ext>
            </a:extLst>
          </p:cNvPr>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97FD1E1-A359-AC43-80E8-A7EE13E7F9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591DAEB-FDB5-CF4A-A6D3-83A3332BC978}"/>
              </a:ext>
            </a:extLst>
          </p:cNvPr>
          <p:cNvSpPr txBox="1">
            <a:spLocks/>
          </p:cNvSpPr>
          <p:nvPr userDrawn="1"/>
        </p:nvSpPr>
        <p:spPr>
          <a:xfrm>
            <a:off x="838199" y="6356350"/>
            <a:ext cx="5007965" cy="365125"/>
          </a:xfrm>
          <a:prstGeom prst="rect">
            <a:avLst/>
          </a:prstGeom>
        </p:spPr>
        <p:txBody>
          <a:bodyPr/>
          <a:lstStyle>
            <a:defPPr>
              <a:defRPr lang="en-US"/>
            </a:defPPr>
            <a:lvl1pPr marL="0" algn="l" defTabSz="914400" rtl="0" eaLnBrk="1" latinLnBrk="0" hangingPunct="1">
              <a:defRPr sz="18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SONOMA STATE UNIVERSITY | DIVISION OF STUDENT AFFAIRS</a:t>
            </a:r>
          </a:p>
        </p:txBody>
      </p:sp>
    </p:spTree>
    <p:extLst>
      <p:ext uri="{BB962C8B-B14F-4D97-AF65-F5344CB8AC3E}">
        <p14:creationId xmlns:p14="http://schemas.microsoft.com/office/powerpoint/2010/main" val="1374930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2C1500-6210-124D-B192-432252A3A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F55238-372D-7D47-A683-89DD56B652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0E1784-AEB0-5C4F-94D8-A9155E2532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9BBB4-A646-BE4C-B6FC-59FDA159AC0F}" type="datetime1">
              <a:rPr lang="en-US" smtClean="0"/>
              <a:t>9/24/2019</a:t>
            </a:fld>
            <a:endParaRPr lang="en-US"/>
          </a:p>
        </p:txBody>
      </p:sp>
    </p:spTree>
    <p:extLst>
      <p:ext uri="{BB962C8B-B14F-4D97-AF65-F5344CB8AC3E}">
        <p14:creationId xmlns:p14="http://schemas.microsoft.com/office/powerpoint/2010/main" val="3316651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51" r:id="rId5"/>
    <p:sldLayoutId id="2147483652" r:id="rId6"/>
    <p:sldLayoutId id="2147483653" r:id="rId7"/>
    <p:sldLayoutId id="2147483658" r:id="rId8"/>
    <p:sldLayoutId id="2147483661" r:id="rId9"/>
    <p:sldLayoutId id="2147483654" r:id="rId10"/>
    <p:sldLayoutId id="2147483655" r:id="rId11"/>
    <p:sldLayoutId id="2147483656" r:id="rId12"/>
    <p:sldLayoutId id="2147483657" r:id="rId13"/>
    <p:sldLayoutId id="2147483659" r:id="rId14"/>
  </p:sldLayoutIdLst>
  <p:hf sldNum="0" hdr="0" dt="0"/>
  <p:txStyles>
    <p:titleStyle>
      <a:lvl1pPr algn="l" defTabSz="914400" rtl="0" eaLnBrk="1" latinLnBrk="0" hangingPunct="1">
        <a:lnSpc>
          <a:spcPct val="90000"/>
        </a:lnSpc>
        <a:spcBef>
          <a:spcPct val="0"/>
        </a:spcBef>
        <a:buNone/>
        <a:defRPr sz="4400" b="1" i="0" kern="1200">
          <a:solidFill>
            <a:schemeClr val="accent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9EBB-A320-654C-B353-2417F5268522}"/>
              </a:ext>
            </a:extLst>
          </p:cNvPr>
          <p:cNvSpPr>
            <a:spLocks noGrp="1"/>
          </p:cNvSpPr>
          <p:nvPr>
            <p:ph type="ctrTitle"/>
          </p:nvPr>
        </p:nvSpPr>
        <p:spPr>
          <a:xfrm>
            <a:off x="888642" y="2784257"/>
            <a:ext cx="7763866" cy="1162318"/>
          </a:xfrm>
        </p:spPr>
        <p:txBody>
          <a:bodyPr anchor="ctr">
            <a:normAutofit/>
          </a:bodyPr>
          <a:lstStyle/>
          <a:p>
            <a:pPr algn="l"/>
            <a:r>
              <a:rPr lang="en-US" dirty="0" smtClean="0"/>
              <a:t>Division Meeting</a:t>
            </a:r>
            <a:endParaRPr lang="en-US" dirty="0"/>
          </a:p>
        </p:txBody>
      </p:sp>
      <p:sp>
        <p:nvSpPr>
          <p:cNvPr id="3" name="Subtitle 2">
            <a:extLst>
              <a:ext uri="{FF2B5EF4-FFF2-40B4-BE49-F238E27FC236}">
                <a16:creationId xmlns:a16="http://schemas.microsoft.com/office/drawing/2014/main" id="{9D2DA123-C4A9-0341-B6E8-A0E3B90EF7BE}"/>
              </a:ext>
            </a:extLst>
          </p:cNvPr>
          <p:cNvSpPr>
            <a:spLocks noGrp="1"/>
          </p:cNvSpPr>
          <p:nvPr>
            <p:ph type="subTitle" idx="1"/>
          </p:nvPr>
        </p:nvSpPr>
        <p:spPr>
          <a:xfrm>
            <a:off x="888642" y="1669427"/>
            <a:ext cx="10561236" cy="905568"/>
          </a:xfrm>
        </p:spPr>
        <p:txBody>
          <a:bodyPr anchor="ctr">
            <a:normAutofit/>
          </a:bodyPr>
          <a:lstStyle/>
          <a:p>
            <a:pPr algn="l"/>
            <a:r>
              <a:rPr lang="en-US" sz="2800" b="1" dirty="0">
                <a:latin typeface="Century Gothic" panose="020B0502020202020204" pitchFamily="34" charset="0"/>
              </a:rPr>
              <a:t>SONOMA STATE UNIVERSITY | DIVISION OF STUDENT AFFAIRS</a:t>
            </a:r>
          </a:p>
        </p:txBody>
      </p:sp>
      <p:sp>
        <p:nvSpPr>
          <p:cNvPr id="6" name="Subtitle 2">
            <a:extLst>
              <a:ext uri="{FF2B5EF4-FFF2-40B4-BE49-F238E27FC236}">
                <a16:creationId xmlns:a16="http://schemas.microsoft.com/office/drawing/2014/main" id="{A3448DC7-4ACC-4243-86A6-E5148B1AC61A}"/>
              </a:ext>
            </a:extLst>
          </p:cNvPr>
          <p:cNvSpPr txBox="1">
            <a:spLocks/>
          </p:cNvSpPr>
          <p:nvPr/>
        </p:nvSpPr>
        <p:spPr>
          <a:xfrm>
            <a:off x="888642" y="4155837"/>
            <a:ext cx="7763866" cy="905568"/>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t>September 24, 2019</a:t>
            </a:r>
          </a:p>
          <a:p>
            <a:pPr algn="l"/>
            <a:r>
              <a:rPr lang="en-US" sz="2800" dirty="0" smtClean="0"/>
              <a:t>10:00-11:30am</a:t>
            </a:r>
            <a:endParaRPr lang="en-US" sz="2800" dirty="0"/>
          </a:p>
        </p:txBody>
      </p:sp>
    </p:spTree>
    <p:extLst>
      <p:ext uri="{BB962C8B-B14F-4D97-AF65-F5344CB8AC3E}">
        <p14:creationId xmlns:p14="http://schemas.microsoft.com/office/powerpoint/2010/main" val="3204718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C7068-6D67-A940-83F6-F689C475E3BA}"/>
              </a:ext>
            </a:extLst>
          </p:cNvPr>
          <p:cNvSpPr>
            <a:spLocks noGrp="1"/>
          </p:cNvSpPr>
          <p:nvPr>
            <p:ph sz="half" idx="2"/>
          </p:nvPr>
        </p:nvSpPr>
        <p:spPr>
          <a:xfrm>
            <a:off x="839788" y="1993900"/>
            <a:ext cx="8961437" cy="4195763"/>
          </a:xfrm>
        </p:spPr>
        <p:txBody>
          <a:bodyPr anchor="t">
            <a:normAutofit lnSpcReduction="10000"/>
          </a:bodyPr>
          <a:lstStyle/>
          <a:p>
            <a:pPr marL="0" indent="0">
              <a:buNone/>
            </a:pPr>
            <a:r>
              <a:rPr lang="en-US" sz="3200" b="1" u="sng" dirty="0" smtClean="0">
                <a:solidFill>
                  <a:srgbClr val="143B87"/>
                </a:solidFill>
              </a:rPr>
              <a:t>Administrative Updates:</a:t>
            </a:r>
          </a:p>
          <a:p>
            <a:r>
              <a:rPr lang="en-US" sz="3000" dirty="0" smtClean="0">
                <a:solidFill>
                  <a:srgbClr val="143B87"/>
                </a:solidFill>
              </a:rPr>
              <a:t>Hospitality Policy Revision Update</a:t>
            </a:r>
          </a:p>
          <a:p>
            <a:endParaRPr lang="en-US" sz="3200" dirty="0">
              <a:solidFill>
                <a:srgbClr val="143B87"/>
              </a:solidFill>
            </a:endParaRPr>
          </a:p>
          <a:p>
            <a:pPr marL="0" indent="0">
              <a:buNone/>
            </a:pPr>
            <a:r>
              <a:rPr lang="en-US" sz="3200" b="1" u="sng" dirty="0" smtClean="0">
                <a:solidFill>
                  <a:srgbClr val="143B87"/>
                </a:solidFill>
              </a:rPr>
              <a:t>Budget Updates:</a:t>
            </a:r>
          </a:p>
          <a:p>
            <a:pPr>
              <a:spcAft>
                <a:spcPts val="1200"/>
              </a:spcAft>
            </a:pPr>
            <a:r>
              <a:rPr lang="en-US" sz="3000" dirty="0" smtClean="0">
                <a:solidFill>
                  <a:srgbClr val="143B87"/>
                </a:solidFill>
              </a:rPr>
              <a:t>Campus Budget Presentation</a:t>
            </a:r>
          </a:p>
          <a:p>
            <a:pPr>
              <a:spcAft>
                <a:spcPts val="1200"/>
              </a:spcAft>
            </a:pPr>
            <a:r>
              <a:rPr lang="en-US" sz="3000" dirty="0" smtClean="0">
                <a:solidFill>
                  <a:srgbClr val="143B87"/>
                </a:solidFill>
              </a:rPr>
              <a:t>19/20 GI 2025 Funding = 1,045,000</a:t>
            </a:r>
          </a:p>
          <a:p>
            <a:pPr>
              <a:spcAft>
                <a:spcPts val="1200"/>
              </a:spcAft>
            </a:pPr>
            <a:r>
              <a:rPr lang="en-US" sz="3000" dirty="0" smtClean="0">
                <a:solidFill>
                  <a:srgbClr val="143B87"/>
                </a:solidFill>
              </a:rPr>
              <a:t>Enrollment Update</a:t>
            </a:r>
          </a:p>
          <a:p>
            <a:endParaRPr lang="en-US" dirty="0">
              <a:solidFill>
                <a:srgbClr val="143B87"/>
              </a:solidFill>
            </a:endParaRPr>
          </a:p>
        </p:txBody>
      </p:sp>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9788"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accent1"/>
                </a:solidFill>
                <a:latin typeface="Century Gothic" panose="020B0502020202020204" pitchFamily="34" charset="0"/>
              </a:rPr>
              <a:t>ADMINISTRATIVE &amp; FINANCIAL PLANNING</a:t>
            </a:r>
          </a:p>
          <a:p>
            <a:pPr marL="0" indent="0">
              <a:buNone/>
            </a:pPr>
            <a:r>
              <a:rPr lang="en-US" sz="4000" b="1" dirty="0" smtClean="0">
                <a:latin typeface="Century Gothic" panose="020B0502020202020204" pitchFamily="34" charset="0"/>
              </a:rPr>
              <a:t>UPDATES</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1839347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C7068-6D67-A940-83F6-F689C475E3BA}"/>
              </a:ext>
            </a:extLst>
          </p:cNvPr>
          <p:cNvSpPr>
            <a:spLocks noGrp="1"/>
          </p:cNvSpPr>
          <p:nvPr>
            <p:ph sz="half" idx="2"/>
          </p:nvPr>
        </p:nvSpPr>
        <p:spPr>
          <a:xfrm>
            <a:off x="839788" y="1993900"/>
            <a:ext cx="8961437" cy="4195763"/>
          </a:xfrm>
        </p:spPr>
        <p:txBody>
          <a:bodyPr anchor="t">
            <a:normAutofit/>
          </a:bodyPr>
          <a:lstStyle/>
          <a:p>
            <a:pPr marL="0" indent="0">
              <a:buNone/>
            </a:pPr>
            <a:r>
              <a:rPr lang="en-US" sz="3200" b="1" u="sng" dirty="0" smtClean="0">
                <a:solidFill>
                  <a:srgbClr val="143B87"/>
                </a:solidFill>
              </a:rPr>
              <a:t>Budget Updates (</a:t>
            </a:r>
            <a:r>
              <a:rPr lang="en-US" sz="3200" b="1" u="sng" dirty="0" err="1" smtClean="0">
                <a:solidFill>
                  <a:srgbClr val="143B87"/>
                </a:solidFill>
              </a:rPr>
              <a:t>con’t</a:t>
            </a:r>
            <a:r>
              <a:rPr lang="en-US" sz="3200" b="1" u="sng" dirty="0" smtClean="0">
                <a:solidFill>
                  <a:srgbClr val="143B87"/>
                </a:solidFill>
              </a:rPr>
              <a:t>):</a:t>
            </a:r>
          </a:p>
          <a:p>
            <a:pPr marL="0" indent="0">
              <a:buNone/>
            </a:pPr>
            <a:endParaRPr lang="en-US" sz="3200" b="1" u="sng" dirty="0" smtClean="0"/>
          </a:p>
          <a:p>
            <a:pPr>
              <a:spcAft>
                <a:spcPts val="1200"/>
              </a:spcAft>
            </a:pPr>
            <a:r>
              <a:rPr lang="en-US" sz="3000" dirty="0" smtClean="0">
                <a:solidFill>
                  <a:srgbClr val="143B87"/>
                </a:solidFill>
              </a:rPr>
              <a:t>5-yr Business Plans </a:t>
            </a:r>
          </a:p>
          <a:p>
            <a:r>
              <a:rPr lang="en-US" sz="3000" dirty="0" smtClean="0">
                <a:solidFill>
                  <a:srgbClr val="143B87"/>
                </a:solidFill>
              </a:rPr>
              <a:t>Fall Budget Forum hosted by PBAC</a:t>
            </a:r>
          </a:p>
          <a:p>
            <a:pPr lvl="1"/>
            <a:r>
              <a:rPr lang="en-US" sz="2800" dirty="0" smtClean="0">
                <a:solidFill>
                  <a:srgbClr val="143B87"/>
                </a:solidFill>
              </a:rPr>
              <a:t>October 29, 9-10:30am, SC Ballroom A</a:t>
            </a:r>
            <a:endParaRPr lang="en-US" sz="2800" dirty="0">
              <a:solidFill>
                <a:srgbClr val="143B87"/>
              </a:solidFill>
            </a:endParaRPr>
          </a:p>
          <a:p>
            <a:endParaRPr lang="en-US" dirty="0">
              <a:solidFill>
                <a:srgbClr val="143B87"/>
              </a:solidFill>
            </a:endParaRPr>
          </a:p>
        </p:txBody>
      </p:sp>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9788"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accent1"/>
                </a:solidFill>
                <a:latin typeface="Century Gothic" panose="020B0502020202020204" pitchFamily="34" charset="0"/>
              </a:rPr>
              <a:t>ADMINISTRATIVE &amp; FINANCIAL PLANNING</a:t>
            </a:r>
          </a:p>
          <a:p>
            <a:pPr marL="0" indent="0">
              <a:buNone/>
            </a:pPr>
            <a:r>
              <a:rPr lang="en-US" sz="4000" b="1" dirty="0" smtClean="0">
                <a:latin typeface="Century Gothic" panose="020B0502020202020204" pitchFamily="34" charset="0"/>
              </a:rPr>
              <a:t>UPDATES-</a:t>
            </a:r>
            <a:r>
              <a:rPr lang="en-US" sz="4000" b="1" dirty="0" err="1" smtClean="0">
                <a:latin typeface="Century Gothic" panose="020B0502020202020204" pitchFamily="34" charset="0"/>
              </a:rPr>
              <a:t>Con’t</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3613496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7F91-2394-D844-AE1E-1B072A8A121E}"/>
              </a:ext>
            </a:extLst>
          </p:cNvPr>
          <p:cNvSpPr>
            <a:spLocks noGrp="1"/>
          </p:cNvSpPr>
          <p:nvPr>
            <p:ph type="title"/>
          </p:nvPr>
        </p:nvSpPr>
        <p:spPr>
          <a:xfrm>
            <a:off x="839788" y="714372"/>
            <a:ext cx="5256212" cy="3514725"/>
          </a:xfrm>
        </p:spPr>
        <p:txBody>
          <a:bodyPr anchor="t">
            <a:normAutofit/>
          </a:bodyPr>
          <a:lstStyle/>
          <a:p>
            <a:r>
              <a:rPr lang="en-US" sz="4800" dirty="0">
                <a:solidFill>
                  <a:schemeClr val="bg1"/>
                </a:solidFill>
              </a:rPr>
              <a:t>ASSOCIATED STUDENTS</a:t>
            </a:r>
          </a:p>
        </p:txBody>
      </p:sp>
      <p:sp>
        <p:nvSpPr>
          <p:cNvPr id="3" name="Content Placeholder 2">
            <a:extLst>
              <a:ext uri="{FF2B5EF4-FFF2-40B4-BE49-F238E27FC236}">
                <a16:creationId xmlns:a16="http://schemas.microsoft.com/office/drawing/2014/main" id="{41CEEEA8-493E-904F-B315-AD0FCCDF3F59}"/>
              </a:ext>
            </a:extLst>
          </p:cNvPr>
          <p:cNvSpPr>
            <a:spLocks noGrp="1"/>
          </p:cNvSpPr>
          <p:nvPr>
            <p:ph idx="1"/>
          </p:nvPr>
        </p:nvSpPr>
        <p:spPr>
          <a:xfrm>
            <a:off x="6935788" y="714371"/>
            <a:ext cx="4416424" cy="4543429"/>
          </a:xfrm>
        </p:spPr>
        <p:txBody>
          <a:bodyPr>
            <a:normAutofit/>
          </a:bodyPr>
          <a:lstStyle/>
          <a:p>
            <a:r>
              <a:rPr lang="en-US" sz="3000" dirty="0"/>
              <a:t>ERIK DICKSON, M.A.</a:t>
            </a:r>
          </a:p>
          <a:p>
            <a:r>
              <a:rPr lang="en-US" sz="2400" dirty="0">
                <a:solidFill>
                  <a:schemeClr val="accent2"/>
                </a:solidFill>
              </a:rPr>
              <a:t>Executive Director</a:t>
            </a:r>
          </a:p>
          <a:p>
            <a:r>
              <a:rPr lang="en-US" sz="2400" dirty="0">
                <a:solidFill>
                  <a:schemeClr val="accent2"/>
                </a:solidFill>
              </a:rPr>
              <a:t>he/him/his</a:t>
            </a:r>
          </a:p>
          <a:p>
            <a:endParaRPr lang="en-US" sz="2400" dirty="0">
              <a:solidFill>
                <a:schemeClr val="accent2"/>
              </a:solidFill>
            </a:endParaRPr>
          </a:p>
          <a:p>
            <a:r>
              <a:rPr lang="en-US" sz="2400" dirty="0"/>
              <a:t>CONTACT INFO</a:t>
            </a:r>
          </a:p>
          <a:p>
            <a:r>
              <a:rPr lang="en-US" sz="2400" dirty="0" err="1">
                <a:solidFill>
                  <a:schemeClr val="accent2"/>
                </a:solidFill>
              </a:rPr>
              <a:t>erik.dickson@sonoma.edu</a:t>
            </a:r>
            <a:endParaRPr lang="en-US" sz="2400" dirty="0">
              <a:solidFill>
                <a:schemeClr val="accent2"/>
              </a:solidFill>
            </a:endParaRPr>
          </a:p>
          <a:p>
            <a:r>
              <a:rPr lang="en-US" sz="2400" dirty="0">
                <a:solidFill>
                  <a:schemeClr val="accent2"/>
                </a:solidFill>
              </a:rPr>
              <a:t>707.664.2669</a:t>
            </a:r>
          </a:p>
          <a:p>
            <a:r>
              <a:rPr lang="en-US" sz="2400" dirty="0">
                <a:solidFill>
                  <a:schemeClr val="accent2"/>
                </a:solidFill>
              </a:rPr>
              <a:t>Student Center, 2nd floor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247" y="2122716"/>
            <a:ext cx="2104116" cy="3156856"/>
          </a:xfrm>
          <a:prstGeom prst="rect">
            <a:avLst/>
          </a:prstGeom>
        </p:spPr>
      </p:pic>
      <p:sp>
        <p:nvSpPr>
          <p:cNvPr id="5" name="TextBox 4"/>
          <p:cNvSpPr txBox="1"/>
          <p:nvPr/>
        </p:nvSpPr>
        <p:spPr>
          <a:xfrm>
            <a:off x="1052247" y="5486401"/>
            <a:ext cx="10616292" cy="707886"/>
          </a:xfrm>
          <a:prstGeom prst="rect">
            <a:avLst/>
          </a:prstGeom>
          <a:noFill/>
        </p:spPr>
        <p:txBody>
          <a:bodyPr wrap="square" rtlCol="0">
            <a:spAutoFit/>
          </a:bodyPr>
          <a:lstStyle/>
          <a:p>
            <a:r>
              <a:rPr lang="en-US" sz="2000" i="1" dirty="0" smtClean="0">
                <a:solidFill>
                  <a:schemeClr val="bg1"/>
                </a:solidFill>
              </a:rPr>
              <a:t>As a student-run, student-led campus auxiliary, we serve as the official voice and advocate for the students and provide students with a variety of programs and services. </a:t>
            </a:r>
            <a:endParaRPr lang="en-US" sz="2000" i="1" dirty="0">
              <a:solidFill>
                <a:schemeClr val="bg1"/>
              </a:solidFill>
            </a:endParaRPr>
          </a:p>
        </p:txBody>
      </p:sp>
    </p:spTree>
    <p:extLst>
      <p:ext uri="{BB962C8B-B14F-4D97-AF65-F5344CB8AC3E}">
        <p14:creationId xmlns:p14="http://schemas.microsoft.com/office/powerpoint/2010/main" val="3938267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74752-99F2-5248-83DA-CAF6747A3B85}"/>
              </a:ext>
            </a:extLst>
          </p:cNvPr>
          <p:cNvSpPr>
            <a:spLocks noGrp="1"/>
          </p:cNvSpPr>
          <p:nvPr>
            <p:ph type="title"/>
          </p:nvPr>
        </p:nvSpPr>
        <p:spPr/>
        <p:txBody>
          <a:bodyPr/>
          <a:lstStyle/>
          <a:p>
            <a:r>
              <a:rPr lang="en-US" dirty="0" smtClean="0"/>
              <a:t>UPDATES</a:t>
            </a:r>
            <a:endParaRPr lang="en-US" dirty="0"/>
          </a:p>
        </p:txBody>
      </p:sp>
      <p:sp>
        <p:nvSpPr>
          <p:cNvPr id="3" name="Content Placeholder 2">
            <a:extLst>
              <a:ext uri="{FF2B5EF4-FFF2-40B4-BE49-F238E27FC236}">
                <a16:creationId xmlns:a16="http://schemas.microsoft.com/office/drawing/2014/main" id="{27A7E55A-2117-F048-B457-39AB05348264}"/>
              </a:ext>
            </a:extLst>
          </p:cNvPr>
          <p:cNvSpPr>
            <a:spLocks noGrp="1"/>
          </p:cNvSpPr>
          <p:nvPr>
            <p:ph idx="1"/>
          </p:nvPr>
        </p:nvSpPr>
        <p:spPr/>
        <p:txBody>
          <a:bodyPr>
            <a:normAutofit/>
          </a:bodyPr>
          <a:lstStyle/>
          <a:p>
            <a:pPr marL="457200" indent="-457200">
              <a:buFont typeface="Arial" panose="020B0604020202020204" pitchFamily="34" charset="0"/>
              <a:buChar char="•"/>
            </a:pPr>
            <a:r>
              <a:rPr lang="en-US" sz="3200" dirty="0" smtClean="0"/>
              <a:t>CalFresh Outreach Day –</a:t>
            </a:r>
          </a:p>
          <a:p>
            <a:r>
              <a:rPr lang="en-US" sz="3200" dirty="0"/>
              <a:t> </a:t>
            </a:r>
            <a:r>
              <a:rPr lang="en-US" sz="3200" dirty="0" smtClean="0"/>
              <a:t>   </a:t>
            </a:r>
            <a:r>
              <a:rPr lang="en-US" sz="2600" dirty="0" smtClean="0"/>
              <a:t>Mon. Oct. 7, 11a-2p, Schulz 2010</a:t>
            </a:r>
          </a:p>
          <a:p>
            <a:endParaRPr lang="en-US" sz="2600" dirty="0"/>
          </a:p>
          <a:p>
            <a:pPr marL="457200" indent="-457200">
              <a:buFont typeface="Arial" panose="020B0604020202020204" pitchFamily="34" charset="0"/>
              <a:buChar char="•"/>
            </a:pPr>
            <a:r>
              <a:rPr lang="en-US" sz="3200" dirty="0" smtClean="0"/>
              <a:t>Basic Needs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AS </a:t>
            </a:r>
            <a:r>
              <a:rPr lang="en-US" sz="3200" dirty="0" err="1" smtClean="0"/>
              <a:t>Udates</a:t>
            </a:r>
            <a:endParaRPr lang="en-US" sz="3200" dirty="0"/>
          </a:p>
        </p:txBody>
      </p:sp>
      <p:sp>
        <p:nvSpPr>
          <p:cNvPr id="4" name="Content Placeholder 3">
            <a:extLst>
              <a:ext uri="{FF2B5EF4-FFF2-40B4-BE49-F238E27FC236}">
                <a16:creationId xmlns:a16="http://schemas.microsoft.com/office/drawing/2014/main" id="{AFBDA17D-E801-6447-9582-53037B5487E1}"/>
              </a:ext>
            </a:extLst>
          </p:cNvPr>
          <p:cNvSpPr>
            <a:spLocks noGrp="1"/>
          </p:cNvSpPr>
          <p:nvPr>
            <p:ph sz="quarter" idx="10"/>
          </p:nvPr>
        </p:nvSpPr>
        <p:spPr/>
        <p:txBody>
          <a:bodyPr>
            <a:normAutofit/>
          </a:bodyPr>
          <a:lstStyle/>
          <a:p>
            <a:r>
              <a:rPr lang="en-US" dirty="0"/>
              <a:t>ASSOCIATED STUDENTS</a:t>
            </a:r>
          </a:p>
        </p:txBody>
      </p:sp>
      <p:pic>
        <p:nvPicPr>
          <p:cNvPr id="5" name="Picture 4">
            <a:extLst>
              <a:ext uri="{FF2B5EF4-FFF2-40B4-BE49-F238E27FC236}">
                <a16:creationId xmlns:a16="http://schemas.microsoft.com/office/drawing/2014/main" id="{01DE0455-7CED-D947-A1DF-0A886EAEA2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9659" y="2032037"/>
            <a:ext cx="4052341" cy="2793926"/>
          </a:xfrm>
          <a:prstGeom prst="rect">
            <a:avLst/>
          </a:prstGeom>
        </p:spPr>
      </p:pic>
    </p:spTree>
    <p:extLst>
      <p:ext uri="{BB962C8B-B14F-4D97-AF65-F5344CB8AC3E}">
        <p14:creationId xmlns:p14="http://schemas.microsoft.com/office/powerpoint/2010/main" val="1249969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7F91-2394-D844-AE1E-1B072A8A121E}"/>
              </a:ext>
            </a:extLst>
          </p:cNvPr>
          <p:cNvSpPr>
            <a:spLocks noGrp="1"/>
          </p:cNvSpPr>
          <p:nvPr>
            <p:ph type="title"/>
          </p:nvPr>
        </p:nvSpPr>
        <p:spPr>
          <a:xfrm>
            <a:off x="839788" y="714372"/>
            <a:ext cx="5256212" cy="3514725"/>
          </a:xfrm>
        </p:spPr>
        <p:txBody>
          <a:bodyPr anchor="t">
            <a:normAutofit fontScale="90000"/>
          </a:bodyPr>
          <a:lstStyle/>
          <a:p>
            <a:r>
              <a:rPr lang="en-US" sz="4800" dirty="0"/>
              <a:t>C</a:t>
            </a:r>
            <a:r>
              <a:rPr lang="en-US" sz="4800" dirty="0">
                <a:solidFill>
                  <a:schemeClr val="bg1"/>
                </a:solidFill>
              </a:rPr>
              <a:t>ENTER FOR </a:t>
            </a:r>
            <a:r>
              <a:rPr lang="en-US" sz="4800" dirty="0"/>
              <a:t>A</a:t>
            </a:r>
            <a:r>
              <a:rPr lang="en-US" sz="4800" dirty="0">
                <a:solidFill>
                  <a:schemeClr val="bg1"/>
                </a:solidFill>
              </a:rPr>
              <a:t>CADEMIC </a:t>
            </a:r>
            <a:r>
              <a:rPr lang="en-US" sz="4800" dirty="0"/>
              <a:t>A</a:t>
            </a:r>
            <a:r>
              <a:rPr lang="en-US" sz="4800" dirty="0">
                <a:solidFill>
                  <a:schemeClr val="bg1"/>
                </a:solidFill>
              </a:rPr>
              <a:t>CCESS &amp; </a:t>
            </a:r>
            <a:br>
              <a:rPr lang="en-US" sz="4800" dirty="0">
                <a:solidFill>
                  <a:schemeClr val="bg1"/>
                </a:solidFill>
              </a:rPr>
            </a:br>
            <a:r>
              <a:rPr lang="en-US" sz="4800" dirty="0"/>
              <a:t>S</a:t>
            </a:r>
            <a:r>
              <a:rPr lang="en-US" sz="4800" dirty="0">
                <a:solidFill>
                  <a:schemeClr val="bg1"/>
                </a:solidFill>
              </a:rPr>
              <a:t>TUDENT </a:t>
            </a:r>
            <a:r>
              <a:rPr lang="en-US" sz="4800" dirty="0"/>
              <a:t>E</a:t>
            </a:r>
            <a:r>
              <a:rPr lang="en-US" sz="4800" dirty="0">
                <a:solidFill>
                  <a:schemeClr val="bg1"/>
                </a:solidFill>
              </a:rPr>
              <a:t>NRICHMENT</a:t>
            </a:r>
            <a:br>
              <a:rPr lang="en-US" sz="4800" dirty="0">
                <a:solidFill>
                  <a:schemeClr val="bg1"/>
                </a:solidFill>
              </a:rPr>
            </a:br>
            <a:endParaRPr lang="en-US" sz="4800" dirty="0">
              <a:solidFill>
                <a:schemeClr val="bg1"/>
              </a:solidFill>
            </a:endParaRPr>
          </a:p>
        </p:txBody>
      </p:sp>
      <p:sp>
        <p:nvSpPr>
          <p:cNvPr id="3" name="Content Placeholder 2">
            <a:extLst>
              <a:ext uri="{FF2B5EF4-FFF2-40B4-BE49-F238E27FC236}">
                <a16:creationId xmlns:a16="http://schemas.microsoft.com/office/drawing/2014/main" id="{41CEEEA8-493E-904F-B315-AD0FCCDF3F59}"/>
              </a:ext>
            </a:extLst>
          </p:cNvPr>
          <p:cNvSpPr>
            <a:spLocks noGrp="1"/>
          </p:cNvSpPr>
          <p:nvPr>
            <p:ph idx="1"/>
          </p:nvPr>
        </p:nvSpPr>
        <p:spPr>
          <a:xfrm>
            <a:off x="6935788" y="714371"/>
            <a:ext cx="4416424" cy="4543429"/>
          </a:xfrm>
        </p:spPr>
        <p:txBody>
          <a:bodyPr/>
          <a:lstStyle/>
          <a:p>
            <a:r>
              <a:rPr lang="en-US" sz="3000" dirty="0"/>
              <a:t>GERALD L. JONES, J.D.</a:t>
            </a:r>
          </a:p>
          <a:p>
            <a:r>
              <a:rPr lang="en-US" sz="2400" dirty="0">
                <a:solidFill>
                  <a:schemeClr val="accent2"/>
                </a:solidFill>
              </a:rPr>
              <a:t>Senior Director</a:t>
            </a:r>
          </a:p>
          <a:p>
            <a:r>
              <a:rPr lang="en-US" sz="2400" dirty="0">
                <a:solidFill>
                  <a:schemeClr val="accent2"/>
                </a:solidFill>
              </a:rPr>
              <a:t>he/him/his</a:t>
            </a:r>
          </a:p>
          <a:p>
            <a:endParaRPr lang="en-US" sz="2400" dirty="0">
              <a:solidFill>
                <a:schemeClr val="accent2"/>
              </a:solidFill>
            </a:endParaRPr>
          </a:p>
          <a:p>
            <a:r>
              <a:rPr lang="en-US" sz="2400" dirty="0"/>
              <a:t>CONTACT INFO</a:t>
            </a:r>
          </a:p>
          <a:p>
            <a:r>
              <a:rPr lang="en-US" sz="2400" dirty="0" err="1">
                <a:solidFill>
                  <a:schemeClr val="accent2"/>
                </a:solidFill>
              </a:rPr>
              <a:t>gerald.jones@sonoma.edu</a:t>
            </a:r>
            <a:endParaRPr lang="en-US" sz="2400" dirty="0">
              <a:solidFill>
                <a:schemeClr val="accent2"/>
              </a:solidFill>
            </a:endParaRPr>
          </a:p>
          <a:p>
            <a:r>
              <a:rPr lang="en-US" sz="2400" dirty="0">
                <a:solidFill>
                  <a:schemeClr val="accent2"/>
                </a:solidFill>
              </a:rPr>
              <a:t>707.664.4201</a:t>
            </a:r>
          </a:p>
          <a:p>
            <a:r>
              <a:rPr lang="en-US" sz="2400" dirty="0">
                <a:solidFill>
                  <a:schemeClr val="accent2"/>
                </a:solidFill>
              </a:rPr>
              <a:t>Salazar 1041-A</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063" y="1357085"/>
            <a:ext cx="2062843" cy="2750457"/>
          </a:xfrm>
          <a:prstGeom prst="rect">
            <a:avLst/>
          </a:prstGeom>
        </p:spPr>
      </p:pic>
      <p:sp>
        <p:nvSpPr>
          <p:cNvPr id="5" name="TextBox 4"/>
          <p:cNvSpPr txBox="1"/>
          <p:nvPr/>
        </p:nvSpPr>
        <p:spPr>
          <a:xfrm>
            <a:off x="839788" y="5546570"/>
            <a:ext cx="10828751" cy="707886"/>
          </a:xfrm>
          <a:prstGeom prst="rect">
            <a:avLst/>
          </a:prstGeom>
          <a:noFill/>
        </p:spPr>
        <p:txBody>
          <a:bodyPr wrap="square" rtlCol="0">
            <a:spAutoFit/>
          </a:bodyPr>
          <a:lstStyle/>
          <a:p>
            <a:r>
              <a:rPr lang="en-US" sz="2000" i="1" dirty="0" smtClean="0">
                <a:solidFill>
                  <a:schemeClr val="bg1"/>
                </a:solidFill>
              </a:rPr>
              <a:t>The purpose of CAASE is to provide SSU’s under-represented and underserved students with resources to persist and graduate.</a:t>
            </a:r>
            <a:endParaRPr lang="en-US" sz="2000" i="1" dirty="0">
              <a:solidFill>
                <a:schemeClr val="bg1"/>
              </a:solidFill>
            </a:endParaRPr>
          </a:p>
        </p:txBody>
      </p:sp>
    </p:spTree>
    <p:extLst>
      <p:ext uri="{BB962C8B-B14F-4D97-AF65-F5344CB8AC3E}">
        <p14:creationId xmlns:p14="http://schemas.microsoft.com/office/powerpoint/2010/main" val="4114736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353130-AAEB-EE4F-B6C1-80C5336A5A7C}"/>
              </a:ext>
            </a:extLst>
          </p:cNvPr>
          <p:cNvSpPr>
            <a:spLocks noGrp="1"/>
          </p:cNvSpPr>
          <p:nvPr>
            <p:ph sz="quarter" idx="10"/>
          </p:nvPr>
        </p:nvSpPr>
        <p:spPr>
          <a:xfrm>
            <a:off x="766993" y="329966"/>
            <a:ext cx="10658007" cy="1617662"/>
          </a:xfrm>
        </p:spPr>
        <p:txBody>
          <a:bodyPr/>
          <a:lstStyle/>
          <a:p>
            <a:r>
              <a:rPr lang="en-US" sz="2800" dirty="0" smtClean="0">
                <a:solidFill>
                  <a:schemeClr val="bg1"/>
                </a:solidFill>
              </a:rPr>
              <a:t>CENTER FOR ACADEMIC ACCESS &amp; STUDENT ENRICHMENT</a:t>
            </a:r>
            <a:endParaRPr lang="en-US" sz="2800" dirty="0">
              <a:solidFill>
                <a:schemeClr val="bg1"/>
              </a:solidFill>
            </a:endParaRPr>
          </a:p>
          <a:p>
            <a:r>
              <a:rPr lang="en-US" sz="4800" dirty="0"/>
              <a:t>New Employees</a:t>
            </a:r>
          </a:p>
        </p:txBody>
      </p:sp>
      <p:sp>
        <p:nvSpPr>
          <p:cNvPr id="4" name="Content Placeholder 3">
            <a:extLst>
              <a:ext uri="{FF2B5EF4-FFF2-40B4-BE49-F238E27FC236}">
                <a16:creationId xmlns:a16="http://schemas.microsoft.com/office/drawing/2014/main" id="{C43AC2F3-5ACE-AC49-9CA7-7805B9805B62}"/>
              </a:ext>
            </a:extLst>
          </p:cNvPr>
          <p:cNvSpPr>
            <a:spLocks noGrp="1"/>
          </p:cNvSpPr>
          <p:nvPr>
            <p:ph sz="quarter" idx="12"/>
          </p:nvPr>
        </p:nvSpPr>
        <p:spPr>
          <a:xfrm>
            <a:off x="1187358" y="4887912"/>
            <a:ext cx="4380360" cy="1313797"/>
          </a:xfrm>
        </p:spPr>
        <p:txBody>
          <a:bodyPr>
            <a:normAutofit/>
          </a:bodyPr>
          <a:lstStyle/>
          <a:p>
            <a:pPr algn="ctr"/>
            <a:r>
              <a:rPr lang="en-US" sz="2600" b="0" dirty="0" smtClean="0">
                <a:latin typeface="Futura Medium" panose="020B0602020204020303" pitchFamily="34" charset="-79"/>
              </a:rPr>
              <a:t>Gaby Garcia</a:t>
            </a:r>
            <a:endParaRPr lang="en-US" sz="2600" b="0" dirty="0">
              <a:latin typeface="Futura Medium" panose="020B0602020204020303" pitchFamily="34" charset="-79"/>
            </a:endParaRPr>
          </a:p>
          <a:p>
            <a:pPr algn="ctr"/>
            <a:r>
              <a:rPr lang="en-US" sz="1800" b="0" dirty="0" smtClean="0">
                <a:latin typeface="Futura Medium" panose="020B0602020204020303" pitchFamily="34" charset="-79"/>
              </a:rPr>
              <a:t>CHIRLA Law Clerk</a:t>
            </a:r>
            <a:endParaRPr lang="en-US" sz="1800" b="0" dirty="0">
              <a:latin typeface="Futura Medium" panose="020B0602020204020303" pitchFamily="34" charset="-79"/>
            </a:endParaRPr>
          </a:p>
        </p:txBody>
      </p:sp>
      <p:sp>
        <p:nvSpPr>
          <p:cNvPr id="12" name="Content Placeholder 3">
            <a:extLst>
              <a:ext uri="{FF2B5EF4-FFF2-40B4-BE49-F238E27FC236}">
                <a16:creationId xmlns:a16="http://schemas.microsoft.com/office/drawing/2014/main" id="{C9A00FEA-7C82-459C-B26A-DC6DE742CBB8}"/>
              </a:ext>
            </a:extLst>
          </p:cNvPr>
          <p:cNvSpPr txBox="1">
            <a:spLocks/>
          </p:cNvSpPr>
          <p:nvPr/>
        </p:nvSpPr>
        <p:spPr>
          <a:xfrm>
            <a:off x="6483358" y="4888982"/>
            <a:ext cx="4469204" cy="13137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143B87"/>
                </a:solidFill>
                <a:latin typeface="Century Gothic" panose="020B0502020202020204" pitchFamily="34" charset="0"/>
                <a:ea typeface="+mn-ea"/>
                <a:cs typeface="Futura Medium" panose="020B0602020204020303" pitchFamily="34" charset="-79"/>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0" dirty="0" smtClean="0">
                <a:latin typeface="Futura Medium" panose="020B0602020204020303" pitchFamily="34" charset="-79"/>
              </a:rPr>
              <a:t>Lynnette Torres</a:t>
            </a:r>
            <a:endParaRPr lang="en-US" sz="2600" b="0" dirty="0">
              <a:latin typeface="Futura Medium" panose="020B0602020204020303" pitchFamily="34" charset="-79"/>
            </a:endParaRPr>
          </a:p>
          <a:p>
            <a:pPr algn="ctr"/>
            <a:r>
              <a:rPr lang="en-US" sz="1800" b="0" dirty="0" smtClean="0">
                <a:latin typeface="Futura Medium" panose="020B0602020204020303" pitchFamily="34" charset="-79"/>
              </a:rPr>
              <a:t>CHIRLA Law Clerk</a:t>
            </a:r>
            <a:endParaRPr lang="en-US" sz="1800" b="0" dirty="0">
              <a:latin typeface="Futura Medium" panose="020B0602020204020303" pitchFamily="34" charset="-79"/>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561" y="1900682"/>
            <a:ext cx="2669954" cy="266995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2983" y="1900682"/>
            <a:ext cx="2669954" cy="2669954"/>
          </a:xfrm>
          <a:prstGeom prst="rect">
            <a:avLst/>
          </a:prstGeom>
        </p:spPr>
      </p:pic>
    </p:spTree>
    <p:extLst>
      <p:ext uri="{BB962C8B-B14F-4D97-AF65-F5344CB8AC3E}">
        <p14:creationId xmlns:p14="http://schemas.microsoft.com/office/powerpoint/2010/main" val="4105730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C7068-6D67-A940-83F6-F689C475E3BA}"/>
              </a:ext>
            </a:extLst>
          </p:cNvPr>
          <p:cNvSpPr>
            <a:spLocks noGrp="1"/>
          </p:cNvSpPr>
          <p:nvPr>
            <p:ph sz="half" idx="2"/>
          </p:nvPr>
        </p:nvSpPr>
        <p:spPr>
          <a:xfrm>
            <a:off x="839788" y="2505075"/>
            <a:ext cx="8961437" cy="3684588"/>
          </a:xfrm>
        </p:spPr>
        <p:txBody>
          <a:bodyPr anchor="t">
            <a:normAutofit/>
          </a:bodyPr>
          <a:lstStyle/>
          <a:p>
            <a:r>
              <a:rPr lang="en-US" sz="3200" dirty="0" smtClean="0">
                <a:solidFill>
                  <a:srgbClr val="143B87"/>
                </a:solidFill>
              </a:rPr>
              <a:t>Legal Services in DREAM Center</a:t>
            </a:r>
          </a:p>
          <a:p>
            <a:pPr marL="0" indent="0">
              <a:buNone/>
            </a:pPr>
            <a:endParaRPr lang="en-US" sz="3200" dirty="0" smtClean="0">
              <a:solidFill>
                <a:srgbClr val="143B87"/>
              </a:solidFill>
            </a:endParaRPr>
          </a:p>
          <a:p>
            <a:r>
              <a:rPr lang="en-US" sz="3200" dirty="0" smtClean="0">
                <a:solidFill>
                  <a:srgbClr val="143B87"/>
                </a:solidFill>
              </a:rPr>
              <a:t>Project Rebound</a:t>
            </a:r>
            <a:endParaRPr lang="en-US" sz="3200" dirty="0">
              <a:solidFill>
                <a:srgbClr val="143B87"/>
              </a:solidFill>
            </a:endParaRPr>
          </a:p>
        </p:txBody>
      </p:sp>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9788"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chemeClr val="accent1"/>
                </a:solidFill>
                <a:latin typeface="Century Gothic" panose="020B0502020202020204" pitchFamily="34" charset="0"/>
              </a:rPr>
              <a:t>CENTER FOR ACADEMIC ACCESS AND STUDENT ENRICHMENT</a:t>
            </a:r>
            <a:endParaRPr lang="en-US" sz="2600" b="1" dirty="0">
              <a:solidFill>
                <a:schemeClr val="accent1"/>
              </a:solidFill>
              <a:latin typeface="Century Gothic" panose="020B0502020202020204" pitchFamily="34" charset="0"/>
            </a:endParaRPr>
          </a:p>
          <a:p>
            <a:pPr marL="0" indent="0">
              <a:buNone/>
            </a:pPr>
            <a:r>
              <a:rPr lang="en-US" sz="4000" b="1" dirty="0" smtClean="0">
                <a:latin typeface="Century Gothic" panose="020B0502020202020204" pitchFamily="34" charset="0"/>
              </a:rPr>
              <a:t>UPDATES</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1664453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7F91-2394-D844-AE1E-1B072A8A121E}"/>
              </a:ext>
            </a:extLst>
          </p:cNvPr>
          <p:cNvSpPr>
            <a:spLocks noGrp="1"/>
          </p:cNvSpPr>
          <p:nvPr>
            <p:ph type="title"/>
          </p:nvPr>
        </p:nvSpPr>
        <p:spPr>
          <a:xfrm>
            <a:off x="839788" y="714372"/>
            <a:ext cx="5256212" cy="3514725"/>
          </a:xfrm>
        </p:spPr>
        <p:txBody>
          <a:bodyPr anchor="t">
            <a:normAutofit/>
          </a:bodyPr>
          <a:lstStyle/>
          <a:p>
            <a:r>
              <a:rPr lang="en-US" sz="4800" dirty="0">
                <a:solidFill>
                  <a:schemeClr val="bg1"/>
                </a:solidFill>
              </a:rPr>
              <a:t>PRE-COLLEGIATE PROGRAMS</a:t>
            </a:r>
          </a:p>
        </p:txBody>
      </p:sp>
      <p:sp>
        <p:nvSpPr>
          <p:cNvPr id="3" name="Content Placeholder 2">
            <a:extLst>
              <a:ext uri="{FF2B5EF4-FFF2-40B4-BE49-F238E27FC236}">
                <a16:creationId xmlns:a16="http://schemas.microsoft.com/office/drawing/2014/main" id="{41CEEEA8-493E-904F-B315-AD0FCCDF3F59}"/>
              </a:ext>
            </a:extLst>
          </p:cNvPr>
          <p:cNvSpPr>
            <a:spLocks noGrp="1"/>
          </p:cNvSpPr>
          <p:nvPr>
            <p:ph idx="1"/>
          </p:nvPr>
        </p:nvSpPr>
        <p:spPr>
          <a:xfrm>
            <a:off x="6935788" y="714371"/>
            <a:ext cx="4678696" cy="4543429"/>
          </a:xfrm>
        </p:spPr>
        <p:txBody>
          <a:bodyPr>
            <a:normAutofit/>
          </a:bodyPr>
          <a:lstStyle/>
          <a:p>
            <a:r>
              <a:rPr lang="en-US" sz="3000" dirty="0"/>
              <a:t>SUSAN WANDLING, M.A.</a:t>
            </a:r>
          </a:p>
          <a:p>
            <a:r>
              <a:rPr lang="en-US" sz="2400" dirty="0">
                <a:solidFill>
                  <a:schemeClr val="accent2"/>
                </a:solidFill>
              </a:rPr>
              <a:t>Senior Director</a:t>
            </a:r>
          </a:p>
          <a:p>
            <a:r>
              <a:rPr lang="en-US" sz="2400" dirty="0">
                <a:solidFill>
                  <a:schemeClr val="accent2"/>
                </a:solidFill>
              </a:rPr>
              <a:t>she/her/hers</a:t>
            </a:r>
          </a:p>
          <a:p>
            <a:endParaRPr lang="en-US" sz="2400" dirty="0">
              <a:solidFill>
                <a:schemeClr val="accent2"/>
              </a:solidFill>
            </a:endParaRPr>
          </a:p>
          <a:p>
            <a:r>
              <a:rPr lang="en-US" sz="2400" dirty="0"/>
              <a:t>CONTACT INFO</a:t>
            </a:r>
          </a:p>
          <a:p>
            <a:r>
              <a:rPr lang="en-US" sz="2400" dirty="0" err="1">
                <a:solidFill>
                  <a:schemeClr val="accent2"/>
                </a:solidFill>
              </a:rPr>
              <a:t>susan.wandling@sonoma.edu</a:t>
            </a:r>
            <a:endParaRPr lang="en-US" sz="2400" dirty="0">
              <a:solidFill>
                <a:schemeClr val="accent2"/>
              </a:solidFill>
            </a:endParaRPr>
          </a:p>
          <a:p>
            <a:r>
              <a:rPr lang="en-US" sz="2400" dirty="0">
                <a:solidFill>
                  <a:schemeClr val="accent2"/>
                </a:solidFill>
              </a:rPr>
              <a:t>707.664.3122</a:t>
            </a:r>
          </a:p>
          <a:p>
            <a:r>
              <a:rPr lang="en-US" sz="2400" dirty="0">
                <a:solidFill>
                  <a:schemeClr val="accent2"/>
                </a:solidFill>
              </a:rPr>
              <a:t>Pre-Collegiate Programs Building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540" y="2471734"/>
            <a:ext cx="1645007" cy="2467512"/>
          </a:xfrm>
          <a:prstGeom prst="rect">
            <a:avLst/>
          </a:prstGeom>
        </p:spPr>
      </p:pic>
      <p:sp>
        <p:nvSpPr>
          <p:cNvPr id="5" name="TextBox 4"/>
          <p:cNvSpPr txBox="1"/>
          <p:nvPr/>
        </p:nvSpPr>
        <p:spPr>
          <a:xfrm>
            <a:off x="1013791" y="5506278"/>
            <a:ext cx="10416209" cy="707886"/>
          </a:xfrm>
          <a:prstGeom prst="rect">
            <a:avLst/>
          </a:prstGeom>
          <a:noFill/>
        </p:spPr>
        <p:txBody>
          <a:bodyPr wrap="square" rtlCol="0">
            <a:spAutoFit/>
          </a:bodyPr>
          <a:lstStyle/>
          <a:p>
            <a:r>
              <a:rPr lang="en-US" sz="2000" i="1" dirty="0" smtClean="0">
                <a:solidFill>
                  <a:schemeClr val="bg1"/>
                </a:solidFill>
              </a:rPr>
              <a:t>The purpose of Pre-Collegiate Programs is to provide information and services to families in SSU’s local communities to prepare K-12 students for college success. </a:t>
            </a:r>
            <a:endParaRPr lang="en-US" sz="2000" i="1" dirty="0">
              <a:solidFill>
                <a:schemeClr val="bg1"/>
              </a:solidFill>
            </a:endParaRPr>
          </a:p>
        </p:txBody>
      </p:sp>
    </p:spTree>
    <p:extLst>
      <p:ext uri="{BB962C8B-B14F-4D97-AF65-F5344CB8AC3E}">
        <p14:creationId xmlns:p14="http://schemas.microsoft.com/office/powerpoint/2010/main" val="3902883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C7068-6D67-A940-83F6-F689C475E3BA}"/>
              </a:ext>
            </a:extLst>
          </p:cNvPr>
          <p:cNvSpPr>
            <a:spLocks noGrp="1"/>
          </p:cNvSpPr>
          <p:nvPr>
            <p:ph sz="half" idx="2"/>
          </p:nvPr>
        </p:nvSpPr>
        <p:spPr>
          <a:xfrm>
            <a:off x="839788" y="2505075"/>
            <a:ext cx="8961437" cy="3684588"/>
          </a:xfrm>
        </p:spPr>
        <p:txBody>
          <a:bodyPr anchor="t">
            <a:normAutofit/>
          </a:bodyPr>
          <a:lstStyle/>
          <a:p>
            <a:pPr>
              <a:spcAft>
                <a:spcPts val="1200"/>
              </a:spcAft>
            </a:pPr>
            <a:r>
              <a:rPr lang="en-US" sz="3200" dirty="0" smtClean="0">
                <a:solidFill>
                  <a:schemeClr val="accent1"/>
                </a:solidFill>
              </a:rPr>
              <a:t>UB Saturday Academy Starts Sept. 28</a:t>
            </a:r>
          </a:p>
          <a:p>
            <a:pPr>
              <a:spcAft>
                <a:spcPts val="1200"/>
              </a:spcAft>
            </a:pPr>
            <a:r>
              <a:rPr lang="en-US" sz="3200" dirty="0" smtClean="0">
                <a:solidFill>
                  <a:schemeClr val="accent1"/>
                </a:solidFill>
              </a:rPr>
              <a:t>ATS STEM Days Start Sept. 28</a:t>
            </a:r>
          </a:p>
          <a:p>
            <a:pPr>
              <a:spcAft>
                <a:spcPts val="1200"/>
              </a:spcAft>
            </a:pPr>
            <a:r>
              <a:rPr lang="en-US" sz="3200" dirty="0" smtClean="0">
                <a:solidFill>
                  <a:schemeClr val="accent1"/>
                </a:solidFill>
              </a:rPr>
              <a:t>PCP Open House – Nov. 14</a:t>
            </a:r>
            <a:endParaRPr lang="en-US" sz="3200" dirty="0">
              <a:solidFill>
                <a:schemeClr val="accent1"/>
              </a:solidFill>
            </a:endParaRPr>
          </a:p>
        </p:txBody>
      </p:sp>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9788"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chemeClr val="accent1"/>
                </a:solidFill>
                <a:latin typeface="Century Gothic" panose="020B0502020202020204" pitchFamily="34" charset="0"/>
              </a:rPr>
              <a:t>PRE-COLLEGIATE PROGRAMS</a:t>
            </a:r>
            <a:endParaRPr lang="en-US" sz="2600" b="1" dirty="0">
              <a:solidFill>
                <a:schemeClr val="accent1"/>
              </a:solidFill>
              <a:latin typeface="Century Gothic" panose="020B0502020202020204" pitchFamily="34" charset="0"/>
            </a:endParaRPr>
          </a:p>
          <a:p>
            <a:pPr marL="0" indent="0">
              <a:buNone/>
            </a:pPr>
            <a:r>
              <a:rPr lang="en-US" sz="4000" b="1" dirty="0" smtClean="0">
                <a:latin typeface="Century Gothic" panose="020B0502020202020204" pitchFamily="34" charset="0"/>
              </a:rPr>
              <a:t>UPDATES</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174398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7F91-2394-D844-AE1E-1B072A8A121E}"/>
              </a:ext>
            </a:extLst>
          </p:cNvPr>
          <p:cNvSpPr>
            <a:spLocks noGrp="1"/>
          </p:cNvSpPr>
          <p:nvPr>
            <p:ph type="title"/>
          </p:nvPr>
        </p:nvSpPr>
        <p:spPr>
          <a:xfrm>
            <a:off x="839788" y="714372"/>
            <a:ext cx="5256212" cy="3514725"/>
          </a:xfrm>
        </p:spPr>
        <p:txBody>
          <a:bodyPr anchor="t">
            <a:normAutofit/>
          </a:bodyPr>
          <a:lstStyle/>
          <a:p>
            <a:r>
              <a:rPr lang="en-US" sz="4800" dirty="0">
                <a:solidFill>
                  <a:schemeClr val="bg1"/>
                </a:solidFill>
              </a:rPr>
              <a:t>STUDENT ENGAGEMENT</a:t>
            </a:r>
          </a:p>
        </p:txBody>
      </p:sp>
      <p:sp>
        <p:nvSpPr>
          <p:cNvPr id="3" name="Content Placeholder 2">
            <a:extLst>
              <a:ext uri="{FF2B5EF4-FFF2-40B4-BE49-F238E27FC236}">
                <a16:creationId xmlns:a16="http://schemas.microsoft.com/office/drawing/2014/main" id="{41CEEEA8-493E-904F-B315-AD0FCCDF3F59}"/>
              </a:ext>
            </a:extLst>
          </p:cNvPr>
          <p:cNvSpPr>
            <a:spLocks noGrp="1"/>
          </p:cNvSpPr>
          <p:nvPr>
            <p:ph idx="1"/>
          </p:nvPr>
        </p:nvSpPr>
        <p:spPr>
          <a:xfrm>
            <a:off x="6935788" y="714371"/>
            <a:ext cx="4416424" cy="4543429"/>
          </a:xfrm>
        </p:spPr>
        <p:txBody>
          <a:bodyPr/>
          <a:lstStyle/>
          <a:p>
            <a:r>
              <a:rPr lang="en-US" sz="3000" dirty="0"/>
              <a:t>RYAN JASEN HENNE, PH.D.</a:t>
            </a:r>
          </a:p>
          <a:p>
            <a:r>
              <a:rPr lang="en-US" sz="2400" dirty="0">
                <a:solidFill>
                  <a:schemeClr val="accent2"/>
                </a:solidFill>
              </a:rPr>
              <a:t>Dean of Students</a:t>
            </a:r>
          </a:p>
          <a:p>
            <a:r>
              <a:rPr lang="en-US" sz="2400" dirty="0">
                <a:solidFill>
                  <a:schemeClr val="accent2"/>
                </a:solidFill>
              </a:rPr>
              <a:t>he/him/his</a:t>
            </a:r>
          </a:p>
          <a:p>
            <a:endParaRPr lang="en-US" sz="2400" dirty="0">
              <a:solidFill>
                <a:schemeClr val="accent2"/>
              </a:solidFill>
            </a:endParaRPr>
          </a:p>
          <a:p>
            <a:r>
              <a:rPr lang="en-US" sz="2400" dirty="0"/>
              <a:t>CONTACT INFO</a:t>
            </a:r>
          </a:p>
          <a:p>
            <a:r>
              <a:rPr lang="en-US" sz="2400" dirty="0" err="1">
                <a:solidFill>
                  <a:schemeClr val="accent2"/>
                </a:solidFill>
              </a:rPr>
              <a:t>henne@sonoma.edu</a:t>
            </a:r>
            <a:endParaRPr lang="en-US" sz="2400" dirty="0">
              <a:solidFill>
                <a:schemeClr val="accent2"/>
              </a:solidFill>
            </a:endParaRPr>
          </a:p>
          <a:p>
            <a:r>
              <a:rPr lang="en-US" sz="2400" dirty="0">
                <a:solidFill>
                  <a:schemeClr val="accent2"/>
                </a:solidFill>
              </a:rPr>
              <a:t>707.664.3078</a:t>
            </a:r>
          </a:p>
          <a:p>
            <a:r>
              <a:rPr lang="en-US" sz="2400" dirty="0">
                <a:solidFill>
                  <a:schemeClr val="accent2"/>
                </a:solidFill>
              </a:rPr>
              <a:t>Student Center 3020</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240" t="22944" r="7000"/>
          <a:stretch/>
        </p:blipFill>
        <p:spPr>
          <a:xfrm>
            <a:off x="1001485" y="2471734"/>
            <a:ext cx="2786743" cy="2312542"/>
          </a:xfrm>
          <a:prstGeom prst="rect">
            <a:avLst/>
          </a:prstGeom>
        </p:spPr>
      </p:pic>
      <p:sp>
        <p:nvSpPr>
          <p:cNvPr id="5" name="TextBox 4"/>
          <p:cNvSpPr txBox="1"/>
          <p:nvPr/>
        </p:nvSpPr>
        <p:spPr>
          <a:xfrm>
            <a:off x="1001485" y="5526157"/>
            <a:ext cx="10865837" cy="707886"/>
          </a:xfrm>
          <a:prstGeom prst="rect">
            <a:avLst/>
          </a:prstGeom>
          <a:noFill/>
        </p:spPr>
        <p:txBody>
          <a:bodyPr wrap="square" rtlCol="0">
            <a:spAutoFit/>
          </a:bodyPr>
          <a:lstStyle/>
          <a:p>
            <a:r>
              <a:rPr lang="en-US" sz="2000" i="1" dirty="0" smtClean="0">
                <a:solidFill>
                  <a:schemeClr val="bg1"/>
                </a:solidFill>
              </a:rPr>
              <a:t>The purpose of Student Engagement is to provide access and resources for self-advocacy, leadership cultivation, and transformative experiences to create a connected Sonoma State University community.</a:t>
            </a:r>
            <a:endParaRPr lang="en-US" sz="2000" i="1" dirty="0">
              <a:solidFill>
                <a:schemeClr val="bg1"/>
              </a:solidFill>
            </a:endParaRPr>
          </a:p>
        </p:txBody>
      </p:sp>
    </p:spTree>
    <p:extLst>
      <p:ext uri="{BB962C8B-B14F-4D97-AF65-F5344CB8AC3E}">
        <p14:creationId xmlns:p14="http://schemas.microsoft.com/office/powerpoint/2010/main" val="1730806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7F91-2394-D844-AE1E-1B072A8A121E}"/>
              </a:ext>
            </a:extLst>
          </p:cNvPr>
          <p:cNvSpPr>
            <a:spLocks noGrp="1"/>
          </p:cNvSpPr>
          <p:nvPr>
            <p:ph type="title"/>
          </p:nvPr>
        </p:nvSpPr>
        <p:spPr>
          <a:xfrm>
            <a:off x="839788" y="714372"/>
            <a:ext cx="5256212" cy="3514725"/>
          </a:xfrm>
        </p:spPr>
        <p:txBody>
          <a:bodyPr anchor="t">
            <a:normAutofit/>
          </a:bodyPr>
          <a:lstStyle/>
          <a:p>
            <a:r>
              <a:rPr lang="en-US" sz="4800" dirty="0">
                <a:solidFill>
                  <a:schemeClr val="bg1"/>
                </a:solidFill>
              </a:rPr>
              <a:t>OFFICE OF THE VICE PRESIDENT FOR STUDENT AFFAIRS</a:t>
            </a:r>
          </a:p>
        </p:txBody>
      </p:sp>
      <p:sp>
        <p:nvSpPr>
          <p:cNvPr id="3" name="Content Placeholder 2">
            <a:extLst>
              <a:ext uri="{FF2B5EF4-FFF2-40B4-BE49-F238E27FC236}">
                <a16:creationId xmlns:a16="http://schemas.microsoft.com/office/drawing/2014/main" id="{41CEEEA8-493E-904F-B315-AD0FCCDF3F59}"/>
              </a:ext>
            </a:extLst>
          </p:cNvPr>
          <p:cNvSpPr>
            <a:spLocks noGrp="1"/>
          </p:cNvSpPr>
          <p:nvPr>
            <p:ph idx="1"/>
          </p:nvPr>
        </p:nvSpPr>
        <p:spPr>
          <a:xfrm>
            <a:off x="6935788" y="714371"/>
            <a:ext cx="4416424" cy="4543429"/>
          </a:xfrm>
        </p:spPr>
        <p:txBody>
          <a:bodyPr/>
          <a:lstStyle/>
          <a:p>
            <a:r>
              <a:rPr lang="en-US" sz="3000" dirty="0"/>
              <a:t>WM. GREGORY SAWYER, PH.D.</a:t>
            </a:r>
          </a:p>
          <a:p>
            <a:r>
              <a:rPr lang="en-US" sz="2400" dirty="0">
                <a:solidFill>
                  <a:schemeClr val="accent2"/>
                </a:solidFill>
              </a:rPr>
              <a:t>Vice President for Student Affairs</a:t>
            </a:r>
          </a:p>
          <a:p>
            <a:r>
              <a:rPr lang="en-US" sz="2400" dirty="0">
                <a:solidFill>
                  <a:schemeClr val="accent2"/>
                </a:solidFill>
              </a:rPr>
              <a:t>he/him/his</a:t>
            </a:r>
          </a:p>
          <a:p>
            <a:endParaRPr lang="en-US" sz="2400" dirty="0">
              <a:solidFill>
                <a:schemeClr val="accent2"/>
              </a:solidFill>
            </a:endParaRPr>
          </a:p>
          <a:p>
            <a:r>
              <a:rPr lang="en-US" sz="2400" dirty="0"/>
              <a:t>CONTACT INFO</a:t>
            </a:r>
          </a:p>
          <a:p>
            <a:r>
              <a:rPr lang="en-US" sz="2400" dirty="0" err="1">
                <a:solidFill>
                  <a:schemeClr val="accent2"/>
                </a:solidFill>
              </a:rPr>
              <a:t>sawyerg@sonoma.edu</a:t>
            </a:r>
            <a:endParaRPr lang="en-US" sz="2400" dirty="0">
              <a:solidFill>
                <a:schemeClr val="accent2"/>
              </a:solidFill>
            </a:endParaRPr>
          </a:p>
          <a:p>
            <a:r>
              <a:rPr lang="en-US" sz="2400" dirty="0">
                <a:solidFill>
                  <a:schemeClr val="accent2"/>
                </a:solidFill>
              </a:rPr>
              <a:t>707.664.2838</a:t>
            </a:r>
          </a:p>
          <a:p>
            <a:r>
              <a:rPr lang="en-US" sz="2400" dirty="0">
                <a:solidFill>
                  <a:schemeClr val="accent2"/>
                </a:solidFill>
              </a:rPr>
              <a:t>Student Center 3029</a:t>
            </a:r>
          </a:p>
          <a:p>
            <a:endParaRPr lang="en-US" dirty="0"/>
          </a:p>
        </p:txBody>
      </p:sp>
      <p:sp>
        <p:nvSpPr>
          <p:cNvPr id="4" name="TextBox 3"/>
          <p:cNvSpPr txBox="1"/>
          <p:nvPr/>
        </p:nvSpPr>
        <p:spPr>
          <a:xfrm>
            <a:off x="839788" y="5446643"/>
            <a:ext cx="10868508" cy="707886"/>
          </a:xfrm>
          <a:prstGeom prst="rect">
            <a:avLst/>
          </a:prstGeom>
          <a:noFill/>
        </p:spPr>
        <p:txBody>
          <a:bodyPr wrap="square" rtlCol="0">
            <a:spAutoFit/>
          </a:bodyPr>
          <a:lstStyle/>
          <a:p>
            <a:r>
              <a:rPr lang="en-US" sz="2000" i="1" dirty="0" smtClean="0">
                <a:solidFill>
                  <a:schemeClr val="bg1"/>
                </a:solidFill>
              </a:rPr>
              <a:t>The Office of the Vice President serves as the administrative foundation and central location for the co-curricular programs, areas, and services of Student Affairs.</a:t>
            </a:r>
            <a:endParaRPr lang="en-US" sz="2000" i="1" dirty="0">
              <a:solidFill>
                <a:schemeClr val="bg1"/>
              </a:solidFill>
            </a:endParaRPr>
          </a:p>
        </p:txBody>
      </p:sp>
    </p:spTree>
    <p:extLst>
      <p:ext uri="{BB962C8B-B14F-4D97-AF65-F5344CB8AC3E}">
        <p14:creationId xmlns:p14="http://schemas.microsoft.com/office/powerpoint/2010/main" val="3647207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353130-AAEB-EE4F-B6C1-80C5336A5A7C}"/>
              </a:ext>
            </a:extLst>
          </p:cNvPr>
          <p:cNvSpPr>
            <a:spLocks noGrp="1"/>
          </p:cNvSpPr>
          <p:nvPr>
            <p:ph sz="quarter" idx="10"/>
          </p:nvPr>
        </p:nvSpPr>
        <p:spPr>
          <a:xfrm>
            <a:off x="766993" y="329966"/>
            <a:ext cx="10658007" cy="1617662"/>
          </a:xfrm>
        </p:spPr>
        <p:txBody>
          <a:bodyPr/>
          <a:lstStyle/>
          <a:p>
            <a:r>
              <a:rPr lang="en-US" sz="2800" dirty="0">
                <a:solidFill>
                  <a:schemeClr val="bg1"/>
                </a:solidFill>
              </a:rPr>
              <a:t>STUDENT ENGAGEMENT</a:t>
            </a:r>
          </a:p>
          <a:p>
            <a:r>
              <a:rPr lang="en-US" sz="4800" dirty="0"/>
              <a:t>New Employees</a:t>
            </a:r>
          </a:p>
        </p:txBody>
      </p:sp>
      <p:sp>
        <p:nvSpPr>
          <p:cNvPr id="4" name="Content Placeholder 3">
            <a:extLst>
              <a:ext uri="{FF2B5EF4-FFF2-40B4-BE49-F238E27FC236}">
                <a16:creationId xmlns:a16="http://schemas.microsoft.com/office/drawing/2014/main" id="{C43AC2F3-5ACE-AC49-9CA7-7805B9805B62}"/>
              </a:ext>
            </a:extLst>
          </p:cNvPr>
          <p:cNvSpPr>
            <a:spLocks noGrp="1"/>
          </p:cNvSpPr>
          <p:nvPr>
            <p:ph sz="quarter" idx="12"/>
          </p:nvPr>
        </p:nvSpPr>
        <p:spPr>
          <a:xfrm>
            <a:off x="977175" y="4827556"/>
            <a:ext cx="4800725" cy="1313797"/>
          </a:xfrm>
        </p:spPr>
        <p:txBody>
          <a:bodyPr>
            <a:normAutofit/>
          </a:bodyPr>
          <a:lstStyle/>
          <a:p>
            <a:pPr algn="ctr"/>
            <a:r>
              <a:rPr lang="en-US" sz="2600" b="0" dirty="0" smtClean="0">
                <a:latin typeface="Futura Medium" panose="020B0602020204020303" pitchFamily="34" charset="-79"/>
              </a:rPr>
              <a:t>Hannah Thomas</a:t>
            </a:r>
            <a:endParaRPr lang="en-US" sz="2600" b="0" dirty="0">
              <a:latin typeface="Futura Medium" panose="020B0602020204020303" pitchFamily="34" charset="-79"/>
            </a:endParaRPr>
          </a:p>
          <a:p>
            <a:pPr algn="ctr"/>
            <a:r>
              <a:rPr lang="en-US" sz="1800" b="0" dirty="0" smtClean="0">
                <a:latin typeface="Futura Medium" panose="020B0602020204020303" pitchFamily="34" charset="-79"/>
              </a:rPr>
              <a:t>Interim Leadership Programs Coordinator</a:t>
            </a:r>
          </a:p>
          <a:p>
            <a:pPr algn="ctr"/>
            <a:r>
              <a:rPr lang="en-US" sz="1800" b="0" dirty="0" smtClean="0">
                <a:latin typeface="Futura Medium" panose="020B0602020204020303" pitchFamily="34" charset="-79"/>
              </a:rPr>
              <a:t>Student Involvement</a:t>
            </a:r>
            <a:endParaRPr lang="en-US" sz="1800" b="0" dirty="0">
              <a:latin typeface="Futura Medium" panose="020B0602020204020303" pitchFamily="34" charset="-79"/>
            </a:endParaRPr>
          </a:p>
        </p:txBody>
      </p:sp>
      <p:sp>
        <p:nvSpPr>
          <p:cNvPr id="12" name="Content Placeholder 3">
            <a:extLst>
              <a:ext uri="{FF2B5EF4-FFF2-40B4-BE49-F238E27FC236}">
                <a16:creationId xmlns:a16="http://schemas.microsoft.com/office/drawing/2014/main" id="{C9A00FEA-7C82-459C-B26A-DC6DE742CBB8}"/>
              </a:ext>
            </a:extLst>
          </p:cNvPr>
          <p:cNvSpPr txBox="1">
            <a:spLocks/>
          </p:cNvSpPr>
          <p:nvPr/>
        </p:nvSpPr>
        <p:spPr>
          <a:xfrm>
            <a:off x="6247139" y="4827555"/>
            <a:ext cx="4941642" cy="13137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143B87"/>
                </a:solidFill>
                <a:latin typeface="Century Gothic" panose="020B0502020202020204" pitchFamily="34" charset="0"/>
                <a:ea typeface="+mn-ea"/>
                <a:cs typeface="Futura Medium" panose="020B0602020204020303" pitchFamily="34" charset="-79"/>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0" dirty="0" smtClean="0">
                <a:latin typeface="Futura Medium" panose="020B0602020204020303" pitchFamily="34" charset="-79"/>
              </a:rPr>
              <a:t>Jessica </a:t>
            </a:r>
            <a:r>
              <a:rPr lang="en-US" sz="2600" b="0" dirty="0" err="1" smtClean="0">
                <a:latin typeface="Futura Medium" panose="020B0602020204020303" pitchFamily="34" charset="-79"/>
              </a:rPr>
              <a:t>Zastrow</a:t>
            </a:r>
            <a:endParaRPr lang="en-US" sz="2600" b="0" dirty="0">
              <a:latin typeface="Futura Medium" panose="020B0602020204020303" pitchFamily="34" charset="-79"/>
            </a:endParaRPr>
          </a:p>
          <a:p>
            <a:pPr algn="ctr"/>
            <a:r>
              <a:rPr lang="en-US" sz="1800" b="0" dirty="0" smtClean="0">
                <a:latin typeface="Futura Medium" panose="020B0602020204020303" pitchFamily="34" charset="-79"/>
              </a:rPr>
              <a:t>Fraternity and Sorority Advisor</a:t>
            </a:r>
          </a:p>
          <a:p>
            <a:pPr algn="ctr"/>
            <a:r>
              <a:rPr lang="en-US" sz="1800" b="0" dirty="0" smtClean="0">
                <a:latin typeface="Futura Medium" panose="020B0602020204020303" pitchFamily="34" charset="-79"/>
              </a:rPr>
              <a:t>Student Involvement</a:t>
            </a:r>
            <a:endParaRPr lang="en-US" sz="1800" b="0" dirty="0">
              <a:latin typeface="Futura Medium" panose="020B0602020204020303" pitchFamily="34" charset="-79"/>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561" y="1785474"/>
            <a:ext cx="2669954" cy="290037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983" y="1785474"/>
            <a:ext cx="2669954" cy="2900371"/>
          </a:xfrm>
          <a:prstGeom prst="rect">
            <a:avLst/>
          </a:prstGeom>
        </p:spPr>
      </p:pic>
    </p:spTree>
    <p:extLst>
      <p:ext uri="{BB962C8B-B14F-4D97-AF65-F5344CB8AC3E}">
        <p14:creationId xmlns:p14="http://schemas.microsoft.com/office/powerpoint/2010/main" val="3056471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C7068-6D67-A940-83F6-F689C475E3BA}"/>
              </a:ext>
            </a:extLst>
          </p:cNvPr>
          <p:cNvSpPr>
            <a:spLocks noGrp="1"/>
          </p:cNvSpPr>
          <p:nvPr>
            <p:ph sz="half" idx="2"/>
          </p:nvPr>
        </p:nvSpPr>
        <p:spPr>
          <a:xfrm>
            <a:off x="839788" y="2505075"/>
            <a:ext cx="8961437" cy="3684588"/>
          </a:xfrm>
        </p:spPr>
        <p:txBody>
          <a:bodyPr anchor="t">
            <a:normAutofit/>
          </a:bodyPr>
          <a:lstStyle/>
          <a:p>
            <a:r>
              <a:rPr lang="en-US" sz="3200" dirty="0" err="1" smtClean="0">
                <a:solidFill>
                  <a:schemeClr val="accent1"/>
                </a:solidFill>
              </a:rPr>
              <a:t>Seawolf</a:t>
            </a:r>
            <a:r>
              <a:rPr lang="en-US" sz="3200" dirty="0" smtClean="0">
                <a:solidFill>
                  <a:schemeClr val="accent1"/>
                </a:solidFill>
              </a:rPr>
              <a:t> Leads Program</a:t>
            </a:r>
            <a:endParaRPr lang="en-US" sz="3200" dirty="0">
              <a:solidFill>
                <a:schemeClr val="accent1"/>
              </a:solidFill>
            </a:endParaRPr>
          </a:p>
        </p:txBody>
      </p:sp>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9788"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chemeClr val="accent1"/>
                </a:solidFill>
                <a:latin typeface="Century Gothic" panose="020B0502020202020204" pitchFamily="34" charset="0"/>
              </a:rPr>
              <a:t>STUDENT ENGAGEMENT</a:t>
            </a:r>
            <a:endParaRPr lang="en-US" sz="2600" b="1" dirty="0">
              <a:solidFill>
                <a:schemeClr val="accent1"/>
              </a:solidFill>
              <a:latin typeface="Century Gothic" panose="020B0502020202020204" pitchFamily="34" charset="0"/>
            </a:endParaRPr>
          </a:p>
          <a:p>
            <a:pPr marL="0" indent="0">
              <a:buNone/>
            </a:pPr>
            <a:r>
              <a:rPr lang="en-US" sz="4000" b="1" dirty="0" smtClean="0">
                <a:latin typeface="Century Gothic" panose="020B0502020202020204" pitchFamily="34" charset="0"/>
              </a:rPr>
              <a:t>UPDATES</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521828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7F91-2394-D844-AE1E-1B072A8A121E}"/>
              </a:ext>
            </a:extLst>
          </p:cNvPr>
          <p:cNvSpPr>
            <a:spLocks noGrp="1"/>
          </p:cNvSpPr>
          <p:nvPr>
            <p:ph type="title"/>
          </p:nvPr>
        </p:nvSpPr>
        <p:spPr>
          <a:xfrm>
            <a:off x="839788" y="714372"/>
            <a:ext cx="5256212" cy="3514725"/>
          </a:xfrm>
        </p:spPr>
        <p:txBody>
          <a:bodyPr anchor="t">
            <a:normAutofit/>
          </a:bodyPr>
          <a:lstStyle/>
          <a:p>
            <a:r>
              <a:rPr lang="en-US" sz="4800" dirty="0">
                <a:solidFill>
                  <a:schemeClr val="bg1"/>
                </a:solidFill>
              </a:rPr>
              <a:t>STUDENT SUCCESS &amp; ADVISING</a:t>
            </a:r>
          </a:p>
        </p:txBody>
      </p:sp>
      <p:sp>
        <p:nvSpPr>
          <p:cNvPr id="3" name="Content Placeholder 2">
            <a:extLst>
              <a:ext uri="{FF2B5EF4-FFF2-40B4-BE49-F238E27FC236}">
                <a16:creationId xmlns:a16="http://schemas.microsoft.com/office/drawing/2014/main" id="{41CEEEA8-493E-904F-B315-AD0FCCDF3F59}"/>
              </a:ext>
            </a:extLst>
          </p:cNvPr>
          <p:cNvSpPr>
            <a:spLocks noGrp="1"/>
          </p:cNvSpPr>
          <p:nvPr>
            <p:ph idx="1"/>
          </p:nvPr>
        </p:nvSpPr>
        <p:spPr>
          <a:xfrm>
            <a:off x="6935788" y="714371"/>
            <a:ext cx="4416424" cy="4543429"/>
          </a:xfrm>
        </p:spPr>
        <p:txBody>
          <a:bodyPr/>
          <a:lstStyle/>
          <a:p>
            <a:r>
              <a:rPr lang="en-US" sz="3000" dirty="0"/>
              <a:t>JAMIE ZAMJAHN, M.A.</a:t>
            </a:r>
          </a:p>
          <a:p>
            <a:r>
              <a:rPr lang="en-US" sz="2400" dirty="0">
                <a:solidFill>
                  <a:schemeClr val="accent2"/>
                </a:solidFill>
              </a:rPr>
              <a:t>Senior Director</a:t>
            </a:r>
          </a:p>
          <a:p>
            <a:r>
              <a:rPr lang="en-US" sz="2400" dirty="0">
                <a:solidFill>
                  <a:schemeClr val="accent2"/>
                </a:solidFill>
              </a:rPr>
              <a:t>he/him/his</a:t>
            </a:r>
          </a:p>
          <a:p>
            <a:endParaRPr lang="en-US" sz="2400" dirty="0">
              <a:solidFill>
                <a:schemeClr val="accent2"/>
              </a:solidFill>
            </a:endParaRPr>
          </a:p>
          <a:p>
            <a:r>
              <a:rPr lang="en-US" sz="2400" dirty="0"/>
              <a:t>CONTACT INFO</a:t>
            </a:r>
          </a:p>
          <a:p>
            <a:r>
              <a:rPr lang="en-US" sz="2400" dirty="0" err="1">
                <a:solidFill>
                  <a:schemeClr val="accent2"/>
                </a:solidFill>
              </a:rPr>
              <a:t>zamjahn@sonoma.edu</a:t>
            </a:r>
            <a:endParaRPr lang="en-US" sz="2400" dirty="0">
              <a:solidFill>
                <a:schemeClr val="accent2"/>
              </a:solidFill>
            </a:endParaRPr>
          </a:p>
          <a:p>
            <a:r>
              <a:rPr lang="en-US" sz="2400" dirty="0">
                <a:solidFill>
                  <a:schemeClr val="accent2"/>
                </a:solidFill>
              </a:rPr>
              <a:t>707.664.3079</a:t>
            </a:r>
          </a:p>
          <a:p>
            <a:r>
              <a:rPr lang="en-US" sz="2400" dirty="0">
                <a:solidFill>
                  <a:schemeClr val="accent2"/>
                </a:solidFill>
              </a:rPr>
              <a:t>Student Center 3024</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28" y="2986085"/>
            <a:ext cx="1905000" cy="1905000"/>
          </a:xfrm>
          <a:prstGeom prst="rect">
            <a:avLst/>
          </a:prstGeom>
        </p:spPr>
      </p:pic>
      <p:sp>
        <p:nvSpPr>
          <p:cNvPr id="5" name="TextBox 4"/>
          <p:cNvSpPr txBox="1"/>
          <p:nvPr/>
        </p:nvSpPr>
        <p:spPr>
          <a:xfrm>
            <a:off x="839788" y="5445390"/>
            <a:ext cx="10345284" cy="969496"/>
          </a:xfrm>
          <a:prstGeom prst="rect">
            <a:avLst/>
          </a:prstGeom>
          <a:noFill/>
        </p:spPr>
        <p:txBody>
          <a:bodyPr wrap="square" rtlCol="0">
            <a:spAutoFit/>
          </a:bodyPr>
          <a:lstStyle/>
          <a:p>
            <a:r>
              <a:rPr lang="en-US" sz="1900" i="1" dirty="0" smtClean="0">
                <a:solidFill>
                  <a:schemeClr val="bg1"/>
                </a:solidFill>
              </a:rPr>
              <a:t>The purpose of SSA is to help students successfully navigate their academic journey from their first class to graduation through innovative programs and initiatives, holistic academic advising, and the use of student success technology.</a:t>
            </a:r>
            <a:endParaRPr lang="en-US" sz="1900" i="1" dirty="0">
              <a:solidFill>
                <a:schemeClr val="bg1"/>
              </a:solidFill>
            </a:endParaRPr>
          </a:p>
        </p:txBody>
      </p:sp>
    </p:spTree>
    <p:extLst>
      <p:ext uri="{BB962C8B-B14F-4D97-AF65-F5344CB8AC3E}">
        <p14:creationId xmlns:p14="http://schemas.microsoft.com/office/powerpoint/2010/main" val="3818029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C7068-6D67-A940-83F6-F689C475E3BA}"/>
              </a:ext>
            </a:extLst>
          </p:cNvPr>
          <p:cNvSpPr>
            <a:spLocks noGrp="1"/>
          </p:cNvSpPr>
          <p:nvPr>
            <p:ph sz="half" idx="2"/>
          </p:nvPr>
        </p:nvSpPr>
        <p:spPr>
          <a:xfrm>
            <a:off x="839788" y="2505075"/>
            <a:ext cx="8961437" cy="3684588"/>
          </a:xfrm>
        </p:spPr>
        <p:txBody>
          <a:bodyPr anchor="t">
            <a:normAutofit/>
          </a:bodyPr>
          <a:lstStyle/>
          <a:p>
            <a:r>
              <a:rPr lang="en-US" sz="3200" dirty="0" smtClean="0">
                <a:solidFill>
                  <a:schemeClr val="accent1"/>
                </a:solidFill>
              </a:rPr>
              <a:t>Career Center Redesign</a:t>
            </a:r>
          </a:p>
          <a:p>
            <a:r>
              <a:rPr lang="en-US" sz="3200" dirty="0" err="1" smtClean="0">
                <a:solidFill>
                  <a:schemeClr val="accent1"/>
                </a:solidFill>
              </a:rPr>
              <a:t>LoboConnect</a:t>
            </a:r>
            <a:endParaRPr lang="en-US" sz="3200" dirty="0" smtClean="0">
              <a:solidFill>
                <a:schemeClr val="accent1"/>
              </a:solidFill>
            </a:endParaRPr>
          </a:p>
          <a:p>
            <a:r>
              <a:rPr lang="en-US" sz="3200" dirty="0" smtClean="0">
                <a:solidFill>
                  <a:schemeClr val="accent1"/>
                </a:solidFill>
              </a:rPr>
              <a:t>Staff Search</a:t>
            </a:r>
            <a:endParaRPr lang="en-US" sz="3200" dirty="0">
              <a:solidFill>
                <a:schemeClr val="accent1"/>
              </a:solidFill>
            </a:endParaRPr>
          </a:p>
        </p:txBody>
      </p:sp>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9788"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chemeClr val="accent1"/>
                </a:solidFill>
                <a:latin typeface="Century Gothic" panose="020B0502020202020204" pitchFamily="34" charset="0"/>
              </a:rPr>
              <a:t>STUDENT SUCCESS AND ADVISING</a:t>
            </a:r>
            <a:endParaRPr lang="en-US" sz="2600" b="1" dirty="0">
              <a:solidFill>
                <a:schemeClr val="accent1"/>
              </a:solidFill>
              <a:latin typeface="Century Gothic" panose="020B0502020202020204" pitchFamily="34" charset="0"/>
            </a:endParaRPr>
          </a:p>
          <a:p>
            <a:pPr marL="0" indent="0">
              <a:buNone/>
            </a:pPr>
            <a:r>
              <a:rPr lang="en-US" sz="4000" b="1" dirty="0" smtClean="0">
                <a:latin typeface="Century Gothic" panose="020B0502020202020204" pitchFamily="34" charset="0"/>
              </a:rPr>
              <a:t>UPDATES</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3403113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7F91-2394-D844-AE1E-1B072A8A121E}"/>
              </a:ext>
            </a:extLst>
          </p:cNvPr>
          <p:cNvSpPr>
            <a:spLocks noGrp="1"/>
          </p:cNvSpPr>
          <p:nvPr>
            <p:ph type="title"/>
          </p:nvPr>
        </p:nvSpPr>
        <p:spPr>
          <a:xfrm>
            <a:off x="839788" y="714372"/>
            <a:ext cx="5256212" cy="3514725"/>
          </a:xfrm>
        </p:spPr>
        <p:txBody>
          <a:bodyPr anchor="t">
            <a:normAutofit/>
          </a:bodyPr>
          <a:lstStyle/>
          <a:p>
            <a:r>
              <a:rPr lang="en-US" sz="4800" dirty="0">
                <a:solidFill>
                  <a:schemeClr val="bg1"/>
                </a:solidFill>
              </a:rPr>
              <a:t>STUDENT HEALTH &amp; WELLBEING</a:t>
            </a:r>
          </a:p>
        </p:txBody>
      </p:sp>
      <p:sp>
        <p:nvSpPr>
          <p:cNvPr id="3" name="Content Placeholder 2">
            <a:extLst>
              <a:ext uri="{FF2B5EF4-FFF2-40B4-BE49-F238E27FC236}">
                <a16:creationId xmlns:a16="http://schemas.microsoft.com/office/drawing/2014/main" id="{41CEEEA8-493E-904F-B315-AD0FCCDF3F59}"/>
              </a:ext>
            </a:extLst>
          </p:cNvPr>
          <p:cNvSpPr>
            <a:spLocks noGrp="1"/>
          </p:cNvSpPr>
          <p:nvPr>
            <p:ph idx="1"/>
          </p:nvPr>
        </p:nvSpPr>
        <p:spPr>
          <a:xfrm>
            <a:off x="6935788" y="714371"/>
            <a:ext cx="4416424" cy="4543429"/>
          </a:xfrm>
        </p:spPr>
        <p:txBody>
          <a:bodyPr/>
          <a:lstStyle/>
          <a:p>
            <a:r>
              <a:rPr lang="en-US" sz="3000" dirty="0" smtClean="0"/>
              <a:t>LAURA WILLIAMS, PSY.D.</a:t>
            </a:r>
            <a:endParaRPr lang="en-US" sz="3000" dirty="0"/>
          </a:p>
          <a:p>
            <a:r>
              <a:rPr lang="en-US" sz="2400" dirty="0" smtClean="0">
                <a:solidFill>
                  <a:schemeClr val="accent2"/>
                </a:solidFill>
              </a:rPr>
              <a:t>Director, Counseling &amp; Psychological Services</a:t>
            </a:r>
            <a:endParaRPr lang="en-US" sz="2400" dirty="0">
              <a:solidFill>
                <a:schemeClr val="accent2"/>
              </a:solidFill>
            </a:endParaRPr>
          </a:p>
          <a:p>
            <a:endParaRPr lang="en-US" sz="2400" dirty="0">
              <a:solidFill>
                <a:schemeClr val="accent2"/>
              </a:solidFill>
            </a:endParaRPr>
          </a:p>
          <a:p>
            <a:r>
              <a:rPr lang="en-US" sz="2400" dirty="0"/>
              <a:t>CONTACT INFO</a:t>
            </a:r>
          </a:p>
          <a:p>
            <a:r>
              <a:rPr lang="en-US" sz="2400" dirty="0" smtClean="0">
                <a:solidFill>
                  <a:schemeClr val="accent2"/>
                </a:solidFill>
              </a:rPr>
              <a:t>willlaur@sonoma.edu</a:t>
            </a:r>
            <a:endParaRPr lang="en-US" sz="2400" dirty="0">
              <a:solidFill>
                <a:schemeClr val="accent2"/>
              </a:solidFill>
            </a:endParaRPr>
          </a:p>
          <a:p>
            <a:r>
              <a:rPr lang="en-US" sz="2400" dirty="0" smtClean="0">
                <a:solidFill>
                  <a:schemeClr val="accent2"/>
                </a:solidFill>
              </a:rPr>
              <a:t>707.664.2153</a:t>
            </a:r>
            <a:endParaRPr lang="en-US" sz="2400" dirty="0">
              <a:solidFill>
                <a:schemeClr val="accent2"/>
              </a:solidFill>
            </a:endParaRPr>
          </a:p>
          <a:p>
            <a:r>
              <a:rPr lang="en-US" sz="2400" dirty="0" smtClean="0">
                <a:solidFill>
                  <a:schemeClr val="accent2"/>
                </a:solidFill>
              </a:rPr>
              <a:t>Stevenson 1088</a:t>
            </a:r>
            <a:endParaRPr lang="en-US" sz="2400" dirty="0">
              <a:solidFill>
                <a:schemeClr val="accent2"/>
              </a:solidFill>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164" y="2595282"/>
            <a:ext cx="2110230" cy="2662518"/>
          </a:xfrm>
          <a:prstGeom prst="rect">
            <a:avLst/>
          </a:prstGeom>
        </p:spPr>
      </p:pic>
      <p:sp>
        <p:nvSpPr>
          <p:cNvPr id="5" name="TextBox 4"/>
          <p:cNvSpPr txBox="1"/>
          <p:nvPr/>
        </p:nvSpPr>
        <p:spPr>
          <a:xfrm>
            <a:off x="1056164" y="5565913"/>
            <a:ext cx="10652132" cy="707886"/>
          </a:xfrm>
          <a:prstGeom prst="rect">
            <a:avLst/>
          </a:prstGeom>
          <a:noFill/>
        </p:spPr>
        <p:txBody>
          <a:bodyPr wrap="square" rtlCol="0">
            <a:spAutoFit/>
          </a:bodyPr>
          <a:lstStyle/>
          <a:p>
            <a:r>
              <a:rPr lang="en-US" sz="2000" i="1" dirty="0" smtClean="0">
                <a:solidFill>
                  <a:schemeClr val="bg1"/>
                </a:solidFill>
              </a:rPr>
              <a:t>The purpose of Student Health and Wellbeing is to infuse health and wellness practices throughout the SSU community to support the personal wellbeing and academic success of all students.</a:t>
            </a:r>
            <a:endParaRPr lang="en-US" sz="2000" i="1" dirty="0">
              <a:solidFill>
                <a:schemeClr val="bg1"/>
              </a:solidFill>
            </a:endParaRPr>
          </a:p>
        </p:txBody>
      </p:sp>
    </p:spTree>
    <p:extLst>
      <p:ext uri="{BB962C8B-B14F-4D97-AF65-F5344CB8AC3E}">
        <p14:creationId xmlns:p14="http://schemas.microsoft.com/office/powerpoint/2010/main" val="135634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C7068-6D67-A940-83F6-F689C475E3BA}"/>
              </a:ext>
            </a:extLst>
          </p:cNvPr>
          <p:cNvSpPr>
            <a:spLocks noGrp="1"/>
          </p:cNvSpPr>
          <p:nvPr>
            <p:ph sz="half" idx="2"/>
          </p:nvPr>
        </p:nvSpPr>
        <p:spPr>
          <a:xfrm>
            <a:off x="839788" y="2505075"/>
            <a:ext cx="8961437" cy="3684588"/>
          </a:xfrm>
        </p:spPr>
        <p:txBody>
          <a:bodyPr anchor="t">
            <a:normAutofit/>
          </a:bodyPr>
          <a:lstStyle/>
          <a:p>
            <a:r>
              <a:rPr lang="en-US" sz="3200" dirty="0" smtClean="0">
                <a:solidFill>
                  <a:schemeClr val="accent1"/>
                </a:solidFill>
              </a:rPr>
              <a:t>CAPS liaisons with campus departments</a:t>
            </a:r>
          </a:p>
          <a:p>
            <a:r>
              <a:rPr lang="en-US" sz="3200" dirty="0" smtClean="0">
                <a:solidFill>
                  <a:schemeClr val="accent1"/>
                </a:solidFill>
              </a:rPr>
              <a:t>Modular Units</a:t>
            </a:r>
          </a:p>
          <a:p>
            <a:r>
              <a:rPr lang="en-US" sz="3200" dirty="0" smtClean="0">
                <a:solidFill>
                  <a:srgbClr val="143B87"/>
                </a:solidFill>
              </a:rPr>
              <a:t>Self care in troubling times</a:t>
            </a:r>
          </a:p>
          <a:p>
            <a:r>
              <a:rPr lang="en-US" sz="3200" dirty="0" smtClean="0">
                <a:solidFill>
                  <a:srgbClr val="143B87"/>
                </a:solidFill>
              </a:rPr>
              <a:t>Office moves: DSS (Schulz), Testing Services (Carson 60)</a:t>
            </a:r>
            <a:endParaRPr lang="en-US" sz="3200" dirty="0" smtClean="0">
              <a:solidFill>
                <a:schemeClr val="accent1"/>
              </a:solidFill>
            </a:endParaRPr>
          </a:p>
          <a:p>
            <a:endParaRPr lang="en-US" sz="3200" dirty="0">
              <a:solidFill>
                <a:schemeClr val="accent1"/>
              </a:solidFill>
            </a:endParaRPr>
          </a:p>
        </p:txBody>
      </p:sp>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9788"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chemeClr val="accent1"/>
                </a:solidFill>
                <a:latin typeface="Century Gothic" panose="020B0502020202020204" pitchFamily="34" charset="0"/>
              </a:rPr>
              <a:t>STUDENT HEALTH AND WELLBEING</a:t>
            </a:r>
            <a:endParaRPr lang="en-US" sz="2600" b="1" dirty="0">
              <a:solidFill>
                <a:schemeClr val="accent1"/>
              </a:solidFill>
              <a:latin typeface="Century Gothic" panose="020B0502020202020204" pitchFamily="34" charset="0"/>
            </a:endParaRPr>
          </a:p>
          <a:p>
            <a:pPr marL="0" indent="0">
              <a:buNone/>
            </a:pPr>
            <a:r>
              <a:rPr lang="en-US" sz="4000" b="1" dirty="0" smtClean="0">
                <a:latin typeface="Century Gothic" panose="020B0502020202020204" pitchFamily="34" charset="0"/>
              </a:rPr>
              <a:t>UPDATES</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2482046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353130-AAEB-EE4F-B6C1-80C5336A5A7C}"/>
              </a:ext>
            </a:extLst>
          </p:cNvPr>
          <p:cNvSpPr>
            <a:spLocks noGrp="1"/>
          </p:cNvSpPr>
          <p:nvPr>
            <p:ph sz="quarter" idx="10"/>
          </p:nvPr>
        </p:nvSpPr>
        <p:spPr>
          <a:xfrm>
            <a:off x="766993" y="329966"/>
            <a:ext cx="10658007" cy="1617662"/>
          </a:xfrm>
        </p:spPr>
        <p:txBody>
          <a:bodyPr/>
          <a:lstStyle/>
          <a:p>
            <a:r>
              <a:rPr lang="en-US" sz="2800" dirty="0">
                <a:solidFill>
                  <a:schemeClr val="bg1"/>
                </a:solidFill>
              </a:rPr>
              <a:t>STUDENT </a:t>
            </a:r>
            <a:r>
              <a:rPr lang="en-US" sz="2800" dirty="0" smtClean="0">
                <a:solidFill>
                  <a:schemeClr val="bg1"/>
                </a:solidFill>
              </a:rPr>
              <a:t>HEALTH AND WELLBEING</a:t>
            </a:r>
            <a:endParaRPr lang="en-US" sz="2800" dirty="0">
              <a:solidFill>
                <a:schemeClr val="bg1"/>
              </a:solidFill>
            </a:endParaRPr>
          </a:p>
          <a:p>
            <a:r>
              <a:rPr lang="en-US" sz="4800" dirty="0"/>
              <a:t>New Employees</a:t>
            </a:r>
          </a:p>
        </p:txBody>
      </p:sp>
      <p:sp>
        <p:nvSpPr>
          <p:cNvPr id="4" name="Content Placeholder 3">
            <a:extLst>
              <a:ext uri="{FF2B5EF4-FFF2-40B4-BE49-F238E27FC236}">
                <a16:creationId xmlns:a16="http://schemas.microsoft.com/office/drawing/2014/main" id="{C43AC2F3-5ACE-AC49-9CA7-7805B9805B62}"/>
              </a:ext>
            </a:extLst>
          </p:cNvPr>
          <p:cNvSpPr>
            <a:spLocks noGrp="1"/>
          </p:cNvSpPr>
          <p:nvPr>
            <p:ph sz="quarter" idx="12"/>
          </p:nvPr>
        </p:nvSpPr>
        <p:spPr>
          <a:xfrm>
            <a:off x="3695632" y="4392263"/>
            <a:ext cx="4800725" cy="1313797"/>
          </a:xfrm>
        </p:spPr>
        <p:txBody>
          <a:bodyPr>
            <a:normAutofit fontScale="92500" lnSpcReduction="20000"/>
          </a:bodyPr>
          <a:lstStyle/>
          <a:p>
            <a:pPr algn="ctr"/>
            <a:r>
              <a:rPr lang="en-US" sz="2600" b="0" dirty="0" smtClean="0">
                <a:latin typeface="Futura Medium" panose="020B0602020204020303" pitchFamily="34" charset="-79"/>
              </a:rPr>
              <a:t>Jenna Baxter</a:t>
            </a:r>
            <a:endParaRPr lang="en-US" sz="2600" b="0" dirty="0">
              <a:latin typeface="Futura Medium" panose="020B0602020204020303" pitchFamily="34" charset="-79"/>
            </a:endParaRPr>
          </a:p>
          <a:p>
            <a:pPr algn="ctr"/>
            <a:r>
              <a:rPr lang="en-US" sz="1800" b="0" dirty="0" smtClean="0">
                <a:latin typeface="Futura Medium" panose="020B0602020204020303" pitchFamily="34" charset="-79"/>
              </a:rPr>
              <a:t>Disability Management Advisor</a:t>
            </a:r>
          </a:p>
          <a:p>
            <a:pPr algn="ctr"/>
            <a:r>
              <a:rPr lang="en-US" sz="1800" b="0" dirty="0" smtClean="0">
                <a:latin typeface="Futura Medium" panose="020B0602020204020303" pitchFamily="34" charset="-79"/>
              </a:rPr>
              <a:t>Disability Services for Students</a:t>
            </a:r>
          </a:p>
          <a:p>
            <a:pPr algn="ctr"/>
            <a:r>
              <a:rPr lang="en-US" sz="1800" b="0" dirty="0" smtClean="0">
                <a:latin typeface="Futura Medium" panose="020B0602020204020303" pitchFamily="34" charset="-79"/>
              </a:rPr>
              <a:t>(Start Date: Oct. 7)</a:t>
            </a:r>
            <a:endParaRPr lang="en-US" sz="1800" b="0" dirty="0">
              <a:latin typeface="Futura Medium" panose="020B0602020204020303" pitchFamily="34" charset="-79"/>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646" y="1947628"/>
            <a:ext cx="1970699" cy="2140770"/>
          </a:xfrm>
          <a:prstGeom prst="rect">
            <a:avLst/>
          </a:prstGeom>
        </p:spPr>
      </p:pic>
    </p:spTree>
    <p:extLst>
      <p:ext uri="{BB962C8B-B14F-4D97-AF65-F5344CB8AC3E}">
        <p14:creationId xmlns:p14="http://schemas.microsoft.com/office/powerpoint/2010/main" val="300038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7F91-2394-D844-AE1E-1B072A8A121E}"/>
              </a:ext>
            </a:extLst>
          </p:cNvPr>
          <p:cNvSpPr>
            <a:spLocks noGrp="1"/>
          </p:cNvSpPr>
          <p:nvPr>
            <p:ph type="title"/>
          </p:nvPr>
        </p:nvSpPr>
        <p:spPr>
          <a:xfrm>
            <a:off x="839788" y="635524"/>
            <a:ext cx="5256212" cy="2350561"/>
          </a:xfrm>
        </p:spPr>
        <p:txBody>
          <a:bodyPr anchor="t">
            <a:normAutofit/>
          </a:bodyPr>
          <a:lstStyle/>
          <a:p>
            <a:r>
              <a:rPr lang="en-US" sz="4800" dirty="0" smtClean="0">
                <a:solidFill>
                  <a:schemeClr val="bg1"/>
                </a:solidFill>
              </a:rPr>
              <a:t>VICE </a:t>
            </a:r>
            <a:r>
              <a:rPr lang="en-US" sz="4800" dirty="0">
                <a:solidFill>
                  <a:schemeClr val="bg1"/>
                </a:solidFill>
              </a:rPr>
              <a:t>PRESIDENT FOR STUDENT AFFAIRS</a:t>
            </a:r>
          </a:p>
        </p:txBody>
      </p:sp>
      <p:sp>
        <p:nvSpPr>
          <p:cNvPr id="3" name="Content Placeholder 2">
            <a:extLst>
              <a:ext uri="{FF2B5EF4-FFF2-40B4-BE49-F238E27FC236}">
                <a16:creationId xmlns:a16="http://schemas.microsoft.com/office/drawing/2014/main" id="{41CEEEA8-493E-904F-B315-AD0FCCDF3F59}"/>
              </a:ext>
            </a:extLst>
          </p:cNvPr>
          <p:cNvSpPr>
            <a:spLocks noGrp="1"/>
          </p:cNvSpPr>
          <p:nvPr>
            <p:ph idx="1"/>
          </p:nvPr>
        </p:nvSpPr>
        <p:spPr>
          <a:xfrm>
            <a:off x="6901162" y="683675"/>
            <a:ext cx="4416424" cy="1911607"/>
          </a:xfrm>
          <a:solidFill>
            <a:schemeClr val="accent2"/>
          </a:solidFill>
        </p:spPr>
        <p:txBody>
          <a:bodyPr/>
          <a:lstStyle/>
          <a:p>
            <a:r>
              <a:rPr lang="en-US" sz="3000" dirty="0" smtClean="0">
                <a:solidFill>
                  <a:srgbClr val="143B87"/>
                </a:solidFill>
              </a:rPr>
              <a:t>Birthday Shout Outs</a:t>
            </a:r>
          </a:p>
          <a:p>
            <a:endParaRPr lang="en-US" sz="3000" dirty="0">
              <a:solidFill>
                <a:srgbClr val="143B87"/>
              </a:solidFill>
            </a:endParaRPr>
          </a:p>
          <a:p>
            <a:r>
              <a:rPr lang="en-US" sz="3000" dirty="0" smtClean="0">
                <a:solidFill>
                  <a:srgbClr val="143B87"/>
                </a:solidFill>
              </a:rPr>
              <a:t>Closing Remarks</a:t>
            </a:r>
            <a:endParaRPr lang="en-US" sz="2400" dirty="0">
              <a:solidFill>
                <a:srgbClr val="143B87"/>
              </a:solidFill>
            </a:endParaRPr>
          </a:p>
          <a:p>
            <a:endParaRPr lang="en-US" dirty="0"/>
          </a:p>
        </p:txBody>
      </p:sp>
      <p:sp>
        <p:nvSpPr>
          <p:cNvPr id="4" name="TextBox 3"/>
          <p:cNvSpPr txBox="1"/>
          <p:nvPr/>
        </p:nvSpPr>
        <p:spPr>
          <a:xfrm>
            <a:off x="839788" y="5446643"/>
            <a:ext cx="10868508" cy="707886"/>
          </a:xfrm>
          <a:prstGeom prst="rect">
            <a:avLst/>
          </a:prstGeom>
          <a:noFill/>
        </p:spPr>
        <p:txBody>
          <a:bodyPr wrap="square" rtlCol="0">
            <a:spAutoFit/>
          </a:bodyPr>
          <a:lstStyle/>
          <a:p>
            <a:r>
              <a:rPr lang="en-US" sz="2000" i="1" dirty="0" smtClean="0">
                <a:solidFill>
                  <a:schemeClr val="bg1"/>
                </a:solidFill>
              </a:rPr>
              <a:t>The Office of the Vice President serves as the administrative foundation and central location for the co-curricular programs, areas, and services of Student Affairs.</a:t>
            </a:r>
            <a:endParaRPr lang="en-US" sz="2000" i="1"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388" y="2814463"/>
            <a:ext cx="1608796" cy="2413000"/>
          </a:xfrm>
          <a:prstGeom prst="rect">
            <a:avLst/>
          </a:prstGeom>
        </p:spPr>
      </p:pic>
    </p:spTree>
    <p:extLst>
      <p:ext uri="{BB962C8B-B14F-4D97-AF65-F5344CB8AC3E}">
        <p14:creationId xmlns:p14="http://schemas.microsoft.com/office/powerpoint/2010/main" val="143697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216C37-FFE3-9B4A-85DD-9A3A6A1AA597}"/>
              </a:ext>
            </a:extLst>
          </p:cNvPr>
          <p:cNvSpPr>
            <a:spLocks noGrp="1"/>
          </p:cNvSpPr>
          <p:nvPr>
            <p:ph sz="quarter" idx="11"/>
          </p:nvPr>
        </p:nvSpPr>
        <p:spPr>
          <a:xfrm>
            <a:off x="6223885" y="663388"/>
            <a:ext cx="4964068" cy="5522259"/>
          </a:xfrm>
          <a:solidFill>
            <a:schemeClr val="accent1"/>
          </a:solidFill>
        </p:spPr>
        <p:txBody>
          <a:bodyPr lIns="365760" rIns="365760" anchor="ctr">
            <a:normAutofit/>
          </a:bodyPr>
          <a:lstStyle/>
          <a:p>
            <a:pPr marL="457200" indent="-457200">
              <a:buFont typeface="Arial" panose="020B0604020202020204" pitchFamily="34" charset="0"/>
              <a:buChar char="•"/>
            </a:pPr>
            <a:endParaRPr lang="en-US" b="0" dirty="0">
              <a:solidFill>
                <a:schemeClr val="bg1"/>
              </a:solidFill>
              <a:latin typeface="Futura Medium" panose="020B0602020204020303" pitchFamily="34" charset="-79"/>
            </a:endParaRPr>
          </a:p>
          <a:p>
            <a:pPr marL="457200" indent="-457200">
              <a:buFont typeface="Arial" panose="020B0604020202020204" pitchFamily="34" charset="0"/>
              <a:buChar char="•"/>
            </a:pPr>
            <a:r>
              <a:rPr lang="en-US" b="0" dirty="0">
                <a:solidFill>
                  <a:schemeClr val="bg1"/>
                </a:solidFill>
                <a:latin typeface="Futura Medium" panose="020B0602020204020303" pitchFamily="34" charset="-79"/>
              </a:rPr>
              <a:t>Jordan </a:t>
            </a:r>
            <a:r>
              <a:rPr lang="en-US" b="0" dirty="0" smtClean="0">
                <a:solidFill>
                  <a:schemeClr val="bg1"/>
                </a:solidFill>
                <a:latin typeface="Futura Medium" panose="020B0602020204020303" pitchFamily="34" charset="-79"/>
              </a:rPr>
              <a:t>Bartholdy</a:t>
            </a:r>
          </a:p>
          <a:p>
            <a:pPr marL="457200" indent="-457200">
              <a:buFont typeface="Arial" panose="020B0604020202020204" pitchFamily="34" charset="0"/>
              <a:buChar char="•"/>
            </a:pPr>
            <a:r>
              <a:rPr lang="en-US" b="0" dirty="0" smtClean="0">
                <a:solidFill>
                  <a:schemeClr val="bg1"/>
                </a:solidFill>
                <a:latin typeface="Futura Medium" panose="020B0602020204020303" pitchFamily="34" charset="-79"/>
              </a:rPr>
              <a:t>Tara </a:t>
            </a:r>
            <a:r>
              <a:rPr lang="en-US" b="0" dirty="0">
                <a:solidFill>
                  <a:schemeClr val="bg1"/>
                </a:solidFill>
                <a:latin typeface="Futura Medium" panose="020B0602020204020303" pitchFamily="34" charset="-79"/>
              </a:rPr>
              <a:t>Barr</a:t>
            </a:r>
          </a:p>
          <a:p>
            <a:pPr marL="457200" indent="-457200">
              <a:buFont typeface="Arial" panose="020B0604020202020204" pitchFamily="34" charset="0"/>
              <a:buChar char="•"/>
            </a:pPr>
            <a:r>
              <a:rPr lang="en-US" b="0" dirty="0" smtClean="0">
                <a:solidFill>
                  <a:schemeClr val="bg1"/>
                </a:solidFill>
                <a:latin typeface="Futura Medium" panose="020B0602020204020303" pitchFamily="34" charset="-79"/>
              </a:rPr>
              <a:t>Toni </a:t>
            </a:r>
            <a:r>
              <a:rPr lang="en-US" b="0" dirty="0">
                <a:solidFill>
                  <a:schemeClr val="bg1"/>
                </a:solidFill>
                <a:latin typeface="Futura Medium" panose="020B0602020204020303" pitchFamily="34" charset="-79"/>
              </a:rPr>
              <a:t>Boracchia</a:t>
            </a:r>
          </a:p>
          <a:p>
            <a:pPr marL="457200" indent="-457200">
              <a:buFont typeface="Arial" panose="020B0604020202020204" pitchFamily="34" charset="0"/>
              <a:buChar char="•"/>
            </a:pPr>
            <a:r>
              <a:rPr lang="en-US" b="0" dirty="0">
                <a:solidFill>
                  <a:schemeClr val="bg1"/>
                </a:solidFill>
                <a:latin typeface="Futura Medium" panose="020B0602020204020303" pitchFamily="34" charset="-79"/>
              </a:rPr>
              <a:t>Marissa </a:t>
            </a:r>
            <a:r>
              <a:rPr lang="en-US" b="0" dirty="0" smtClean="0">
                <a:solidFill>
                  <a:schemeClr val="bg1"/>
                </a:solidFill>
                <a:latin typeface="Futura Medium" panose="020B0602020204020303" pitchFamily="34" charset="-79"/>
              </a:rPr>
              <a:t>Chavez</a:t>
            </a:r>
          </a:p>
          <a:p>
            <a:pPr marL="457200" indent="-457200">
              <a:buFont typeface="Arial" panose="020B0604020202020204" pitchFamily="34" charset="0"/>
              <a:buChar char="•"/>
            </a:pPr>
            <a:r>
              <a:rPr lang="en-US" b="0" dirty="0">
                <a:solidFill>
                  <a:schemeClr val="bg1"/>
                </a:solidFill>
                <a:latin typeface="Futura Medium" panose="020B0602020204020303" pitchFamily="34" charset="-79"/>
              </a:rPr>
              <a:t>Cynthia </a:t>
            </a:r>
            <a:r>
              <a:rPr lang="en-US" b="0" dirty="0" smtClean="0">
                <a:solidFill>
                  <a:schemeClr val="bg1"/>
                </a:solidFill>
                <a:latin typeface="Futura Medium" panose="020B0602020204020303" pitchFamily="34" charset="-79"/>
              </a:rPr>
              <a:t>Foss</a:t>
            </a:r>
          </a:p>
          <a:p>
            <a:pPr marL="457200" indent="-457200">
              <a:buFont typeface="Arial" panose="020B0604020202020204" pitchFamily="34" charset="0"/>
              <a:buChar char="•"/>
            </a:pPr>
            <a:r>
              <a:rPr lang="en-US" b="0" dirty="0">
                <a:solidFill>
                  <a:schemeClr val="bg1"/>
                </a:solidFill>
                <a:latin typeface="Futura Medium" panose="020B0602020204020303" pitchFamily="34" charset="-79"/>
              </a:rPr>
              <a:t>Maria Noelia Franzen </a:t>
            </a:r>
          </a:p>
          <a:p>
            <a:pPr marL="457200" indent="-457200">
              <a:buFont typeface="Arial" panose="020B0604020202020204" pitchFamily="34" charset="0"/>
              <a:buChar char="•"/>
            </a:pPr>
            <a:r>
              <a:rPr lang="en-US" b="0" dirty="0" smtClean="0">
                <a:solidFill>
                  <a:schemeClr val="bg1"/>
                </a:solidFill>
                <a:latin typeface="Futura Medium" panose="020B0602020204020303" pitchFamily="34" charset="-79"/>
              </a:rPr>
              <a:t>Jesus </a:t>
            </a:r>
            <a:r>
              <a:rPr lang="en-US" b="0" dirty="0">
                <a:solidFill>
                  <a:schemeClr val="bg1"/>
                </a:solidFill>
                <a:latin typeface="Futura Medium" panose="020B0602020204020303" pitchFamily="34" charset="-79"/>
              </a:rPr>
              <a:t>Garcia-Valdez</a:t>
            </a:r>
          </a:p>
          <a:p>
            <a:pPr marL="457200" indent="-457200">
              <a:buFont typeface="Arial" panose="020B0604020202020204" pitchFamily="34" charset="0"/>
              <a:buChar char="•"/>
            </a:pPr>
            <a:r>
              <a:rPr lang="en-US" b="0" dirty="0" smtClean="0">
                <a:solidFill>
                  <a:schemeClr val="bg1"/>
                </a:solidFill>
                <a:latin typeface="Futura Medium" panose="020B0602020204020303" pitchFamily="34" charset="-79"/>
              </a:rPr>
              <a:t>Christy </a:t>
            </a:r>
            <a:r>
              <a:rPr lang="en-US" b="0" dirty="0">
                <a:solidFill>
                  <a:schemeClr val="bg1"/>
                </a:solidFill>
                <a:latin typeface="Futura Medium" panose="020B0602020204020303" pitchFamily="34" charset="-79"/>
              </a:rPr>
              <a:t>Giambastiani</a:t>
            </a:r>
          </a:p>
          <a:p>
            <a:pPr marL="457200" indent="-457200">
              <a:buFont typeface="Arial" panose="020B0604020202020204" pitchFamily="34" charset="0"/>
              <a:buChar char="•"/>
            </a:pPr>
            <a:endParaRPr lang="en-US" b="0" dirty="0">
              <a:solidFill>
                <a:schemeClr val="bg1"/>
              </a:solidFill>
              <a:latin typeface="Futura Medium" panose="020B0602020204020303" pitchFamily="34" charset="-79"/>
            </a:endParaRPr>
          </a:p>
        </p:txBody>
      </p:sp>
      <p:pic>
        <p:nvPicPr>
          <p:cNvPr id="7" name="Picture 6" descr="Birthday Background Happy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391" y="663388"/>
            <a:ext cx="4211833" cy="3007512"/>
          </a:xfrm>
          <a:prstGeom prst="rect">
            <a:avLst/>
          </a:prstGeom>
        </p:spPr>
      </p:pic>
      <p:sp>
        <p:nvSpPr>
          <p:cNvPr id="12" name="TextBox 11"/>
          <p:cNvSpPr txBox="1"/>
          <p:nvPr/>
        </p:nvSpPr>
        <p:spPr>
          <a:xfrm>
            <a:off x="966391" y="4392706"/>
            <a:ext cx="4211833" cy="1446550"/>
          </a:xfrm>
          <a:prstGeom prst="rect">
            <a:avLst/>
          </a:prstGeom>
          <a:noFill/>
        </p:spPr>
        <p:txBody>
          <a:bodyPr wrap="square" rtlCol="0">
            <a:spAutoFit/>
          </a:bodyPr>
          <a:lstStyle/>
          <a:p>
            <a:pPr algn="ctr"/>
            <a:r>
              <a:rPr lang="en-US" sz="4400" dirty="0" smtClean="0">
                <a:solidFill>
                  <a:srgbClr val="143B87"/>
                </a:solidFill>
              </a:rPr>
              <a:t>SEPTEMBER BIRTHDAYS</a:t>
            </a:r>
            <a:endParaRPr lang="en-US" sz="4400" dirty="0">
              <a:solidFill>
                <a:srgbClr val="143B87"/>
              </a:solidFill>
            </a:endParaRPr>
          </a:p>
        </p:txBody>
      </p:sp>
    </p:spTree>
    <p:extLst>
      <p:ext uri="{BB962C8B-B14F-4D97-AF65-F5344CB8AC3E}">
        <p14:creationId xmlns:p14="http://schemas.microsoft.com/office/powerpoint/2010/main" val="3714507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216C37-FFE3-9B4A-85DD-9A3A6A1AA597}"/>
              </a:ext>
            </a:extLst>
          </p:cNvPr>
          <p:cNvSpPr>
            <a:spLocks noGrp="1"/>
          </p:cNvSpPr>
          <p:nvPr>
            <p:ph sz="quarter" idx="11"/>
          </p:nvPr>
        </p:nvSpPr>
        <p:spPr>
          <a:xfrm>
            <a:off x="898849" y="655984"/>
            <a:ext cx="4964068" cy="5188225"/>
          </a:xfrm>
          <a:solidFill>
            <a:schemeClr val="accent1"/>
          </a:solidFill>
        </p:spPr>
        <p:txBody>
          <a:bodyPr lIns="365760" rIns="365760" anchor="ctr"/>
          <a:lstStyle/>
          <a:p>
            <a:pPr marL="457200" indent="-457200">
              <a:spcBef>
                <a:spcPts val="1200"/>
              </a:spcBef>
              <a:buFont typeface="Arial" panose="020B0604020202020204" pitchFamily="34" charset="0"/>
              <a:buChar char="•"/>
            </a:pPr>
            <a:r>
              <a:rPr lang="en-US" b="0" dirty="0">
                <a:solidFill>
                  <a:schemeClr val="bg1"/>
                </a:solidFill>
                <a:latin typeface="Futura Medium" panose="020B0602020204020303" pitchFamily="34" charset="-79"/>
              </a:rPr>
              <a:t>Audra Grady Verrier</a:t>
            </a:r>
          </a:p>
          <a:p>
            <a:pPr marL="457200" indent="-457200">
              <a:buFont typeface="Arial" panose="020B0604020202020204" pitchFamily="34" charset="0"/>
              <a:buChar char="•"/>
            </a:pPr>
            <a:r>
              <a:rPr lang="en-US" b="0" dirty="0">
                <a:solidFill>
                  <a:schemeClr val="bg1"/>
                </a:solidFill>
                <a:latin typeface="Futura Medium" panose="020B0602020204020303" pitchFamily="34" charset="-79"/>
              </a:rPr>
              <a:t>Ryan Jasen Henne</a:t>
            </a:r>
          </a:p>
          <a:p>
            <a:pPr marL="457200" indent="-457200">
              <a:buFont typeface="Arial" panose="020B0604020202020204" pitchFamily="34" charset="0"/>
              <a:buChar char="•"/>
            </a:pPr>
            <a:r>
              <a:rPr lang="en-US" b="0" dirty="0">
                <a:solidFill>
                  <a:schemeClr val="bg1"/>
                </a:solidFill>
                <a:latin typeface="Futura Medium" panose="020B0602020204020303" pitchFamily="34" charset="-79"/>
              </a:rPr>
              <a:t>Eric Jenne</a:t>
            </a:r>
          </a:p>
          <a:p>
            <a:pPr marL="457200" indent="-457200">
              <a:buFont typeface="Arial" panose="020B0604020202020204" pitchFamily="34" charset="0"/>
              <a:buChar char="•"/>
            </a:pPr>
            <a:r>
              <a:rPr lang="en-US" b="0" dirty="0">
                <a:solidFill>
                  <a:schemeClr val="bg1"/>
                </a:solidFill>
                <a:latin typeface="Futura Medium" panose="020B0602020204020303" pitchFamily="34" charset="-79"/>
              </a:rPr>
              <a:t>Gerald L. Jones</a:t>
            </a:r>
          </a:p>
          <a:p>
            <a:pPr marL="457200" indent="-457200">
              <a:buFont typeface="Arial" panose="020B0604020202020204" pitchFamily="34" charset="0"/>
              <a:buChar char="•"/>
            </a:pPr>
            <a:r>
              <a:rPr lang="en-US" b="0" dirty="0">
                <a:solidFill>
                  <a:schemeClr val="bg1"/>
                </a:solidFill>
                <a:latin typeface="Futura Medium" panose="020B0602020204020303" pitchFamily="34" charset="-79"/>
              </a:rPr>
              <a:t>Stacey Murray</a:t>
            </a:r>
          </a:p>
          <a:p>
            <a:pPr marL="457200" indent="-457200">
              <a:buFont typeface="Arial" panose="020B0604020202020204" pitchFamily="34" charset="0"/>
              <a:buChar char="•"/>
            </a:pPr>
            <a:r>
              <a:rPr lang="en-US" b="0" dirty="0">
                <a:solidFill>
                  <a:schemeClr val="bg1"/>
                </a:solidFill>
                <a:latin typeface="Futura Medium" panose="020B0602020204020303" pitchFamily="34" charset="-79"/>
              </a:rPr>
              <a:t>Shannon Smith</a:t>
            </a:r>
          </a:p>
          <a:p>
            <a:pPr marL="457200" indent="-457200">
              <a:buFont typeface="Arial" panose="020B0604020202020204" pitchFamily="34" charset="0"/>
              <a:buChar char="•"/>
            </a:pPr>
            <a:r>
              <a:rPr lang="en-US" b="0" dirty="0">
                <a:solidFill>
                  <a:schemeClr val="bg1"/>
                </a:solidFill>
                <a:latin typeface="Futura Medium" panose="020B0602020204020303" pitchFamily="34" charset="-79"/>
              </a:rPr>
              <a:t>Nicole Stein</a:t>
            </a:r>
          </a:p>
          <a:p>
            <a:pPr marL="457200" indent="-457200">
              <a:buFont typeface="Arial" panose="020B0604020202020204" pitchFamily="34" charset="0"/>
              <a:buChar char="•"/>
            </a:pPr>
            <a:r>
              <a:rPr lang="en-US" b="0" dirty="0">
                <a:solidFill>
                  <a:schemeClr val="bg1"/>
                </a:solidFill>
                <a:latin typeface="Futura Medium" panose="020B0602020204020303" pitchFamily="34" charset="-79"/>
              </a:rPr>
              <a:t>Laura Williams</a:t>
            </a:r>
          </a:p>
          <a:p>
            <a:pPr marL="457200" indent="-457200">
              <a:buFont typeface="Arial" panose="020B0604020202020204" pitchFamily="34" charset="0"/>
              <a:buChar char="•"/>
            </a:pPr>
            <a:r>
              <a:rPr lang="en-US" b="0" dirty="0">
                <a:solidFill>
                  <a:schemeClr val="bg1"/>
                </a:solidFill>
                <a:latin typeface="Futura Medium" panose="020B0602020204020303" pitchFamily="34" charset="-79"/>
              </a:rPr>
              <a:t>Jamie </a:t>
            </a:r>
            <a:r>
              <a:rPr lang="en-US" b="0" dirty="0" smtClean="0">
                <a:solidFill>
                  <a:schemeClr val="bg1"/>
                </a:solidFill>
                <a:latin typeface="Futura Medium" panose="020B0602020204020303" pitchFamily="34" charset="-79"/>
              </a:rPr>
              <a:t>Zamjahn</a:t>
            </a:r>
            <a:endParaRPr lang="en-US" b="0" dirty="0">
              <a:solidFill>
                <a:schemeClr val="bg1"/>
              </a:solidFill>
              <a:latin typeface="Futura Medium" panose="020B0602020204020303" pitchFamily="34" charset="-79"/>
            </a:endParaRPr>
          </a:p>
        </p:txBody>
      </p:sp>
      <p:pic>
        <p:nvPicPr>
          <p:cNvPr id="2" name="Picture 1" descr="días de tormenta: Hoy es mi cump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871" y="663388"/>
            <a:ext cx="4984376" cy="3738282"/>
          </a:xfrm>
          <a:prstGeom prst="rect">
            <a:avLst/>
          </a:prstGeom>
        </p:spPr>
      </p:pic>
      <p:sp>
        <p:nvSpPr>
          <p:cNvPr id="5" name="TextBox 4"/>
          <p:cNvSpPr txBox="1"/>
          <p:nvPr/>
        </p:nvSpPr>
        <p:spPr>
          <a:xfrm>
            <a:off x="6769142" y="4401670"/>
            <a:ext cx="4211833" cy="1446550"/>
          </a:xfrm>
          <a:prstGeom prst="rect">
            <a:avLst/>
          </a:prstGeom>
          <a:noFill/>
        </p:spPr>
        <p:txBody>
          <a:bodyPr wrap="square" rtlCol="0">
            <a:spAutoFit/>
          </a:bodyPr>
          <a:lstStyle/>
          <a:p>
            <a:pPr algn="ctr"/>
            <a:r>
              <a:rPr lang="en-US" sz="4400" dirty="0" smtClean="0">
                <a:solidFill>
                  <a:srgbClr val="143B87"/>
                </a:solidFill>
              </a:rPr>
              <a:t>SEPTEMBER BIRTHDAYS</a:t>
            </a:r>
            <a:endParaRPr lang="en-US" sz="4400" dirty="0">
              <a:solidFill>
                <a:srgbClr val="143B87"/>
              </a:solidFill>
            </a:endParaRPr>
          </a:p>
        </p:txBody>
      </p:sp>
    </p:spTree>
    <p:extLst>
      <p:ext uri="{BB962C8B-B14F-4D97-AF65-F5344CB8AC3E}">
        <p14:creationId xmlns:p14="http://schemas.microsoft.com/office/powerpoint/2010/main" val="2732230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C7068-6D67-A940-83F6-F689C475E3BA}"/>
              </a:ext>
            </a:extLst>
          </p:cNvPr>
          <p:cNvSpPr>
            <a:spLocks noGrp="1"/>
          </p:cNvSpPr>
          <p:nvPr>
            <p:ph sz="half" idx="2"/>
          </p:nvPr>
        </p:nvSpPr>
        <p:spPr>
          <a:xfrm>
            <a:off x="839788" y="2053949"/>
            <a:ext cx="8961437" cy="3684588"/>
          </a:xfrm>
        </p:spPr>
        <p:txBody>
          <a:bodyPr anchor="t">
            <a:normAutofit/>
          </a:bodyPr>
          <a:lstStyle/>
          <a:p>
            <a:pPr>
              <a:spcAft>
                <a:spcPts val="1200"/>
              </a:spcAft>
            </a:pPr>
            <a:r>
              <a:rPr lang="en-US" dirty="0">
                <a:solidFill>
                  <a:srgbClr val="143B87"/>
                </a:solidFill>
              </a:rPr>
              <a:t>Welcome</a:t>
            </a:r>
          </a:p>
          <a:p>
            <a:pPr>
              <a:spcAft>
                <a:spcPts val="1200"/>
              </a:spcAft>
            </a:pPr>
            <a:r>
              <a:rPr lang="en-US" dirty="0" smtClean="0">
                <a:solidFill>
                  <a:srgbClr val="143B87"/>
                </a:solidFill>
              </a:rPr>
              <a:t>Area </a:t>
            </a:r>
            <a:r>
              <a:rPr lang="en-US" dirty="0">
                <a:solidFill>
                  <a:srgbClr val="143B87"/>
                </a:solidFill>
              </a:rPr>
              <a:t>Updates</a:t>
            </a:r>
          </a:p>
          <a:p>
            <a:pPr>
              <a:spcAft>
                <a:spcPts val="1200"/>
              </a:spcAft>
            </a:pPr>
            <a:r>
              <a:rPr lang="en-US" dirty="0">
                <a:solidFill>
                  <a:srgbClr val="143B87"/>
                </a:solidFill>
              </a:rPr>
              <a:t>Closing Remarks</a:t>
            </a:r>
          </a:p>
          <a:p>
            <a:pPr>
              <a:spcAft>
                <a:spcPts val="1200"/>
              </a:spcAft>
            </a:pPr>
            <a:r>
              <a:rPr lang="en-US" dirty="0">
                <a:solidFill>
                  <a:srgbClr val="143B87"/>
                </a:solidFill>
              </a:rPr>
              <a:t>Oreo Cookie </a:t>
            </a:r>
            <a:r>
              <a:rPr lang="en-US" dirty="0" smtClean="0">
                <a:solidFill>
                  <a:srgbClr val="143B87"/>
                </a:solidFill>
              </a:rPr>
              <a:t>Tasting</a:t>
            </a:r>
            <a:endParaRPr lang="en-US" dirty="0">
              <a:solidFill>
                <a:srgbClr val="143B87"/>
              </a:solidFill>
            </a:endParaRPr>
          </a:p>
        </p:txBody>
      </p:sp>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9788"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accent1"/>
                </a:solidFill>
                <a:latin typeface="Century Gothic" panose="020B0502020202020204" pitchFamily="34" charset="0"/>
              </a:rPr>
              <a:t>OFFICE OF THE VICE PRESIDENT FOR STUDENT AFFAIRS</a:t>
            </a:r>
          </a:p>
          <a:p>
            <a:pPr marL="0" indent="0">
              <a:buNone/>
            </a:pPr>
            <a:r>
              <a:rPr lang="en-US" sz="4000" b="1" dirty="0" smtClean="0">
                <a:latin typeface="Century Gothic" panose="020B0502020202020204" pitchFamily="34" charset="0"/>
              </a:rPr>
              <a:t>AGENDA</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2600509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C7068-6D67-A940-83F6-F689C475E3BA}"/>
              </a:ext>
            </a:extLst>
          </p:cNvPr>
          <p:cNvSpPr>
            <a:spLocks noGrp="1"/>
          </p:cNvSpPr>
          <p:nvPr>
            <p:ph sz="half" idx="2"/>
          </p:nvPr>
        </p:nvSpPr>
        <p:spPr>
          <a:xfrm>
            <a:off x="839789" y="2505075"/>
            <a:ext cx="6634438" cy="3684588"/>
          </a:xfrm>
        </p:spPr>
        <p:txBody>
          <a:bodyPr anchor="t">
            <a:normAutofit/>
          </a:bodyPr>
          <a:lstStyle/>
          <a:p>
            <a:r>
              <a:rPr lang="en-US" sz="3200" dirty="0" smtClean="0">
                <a:solidFill>
                  <a:schemeClr val="accent1"/>
                </a:solidFill>
              </a:rPr>
              <a:t>Check in with each other</a:t>
            </a:r>
          </a:p>
          <a:p>
            <a:r>
              <a:rPr lang="en-US" sz="3200" dirty="0" smtClean="0">
                <a:solidFill>
                  <a:schemeClr val="accent1"/>
                </a:solidFill>
              </a:rPr>
              <a:t>Practice self care</a:t>
            </a:r>
          </a:p>
          <a:p>
            <a:r>
              <a:rPr lang="en-US" sz="3200" dirty="0" smtClean="0">
                <a:solidFill>
                  <a:schemeClr val="accent1"/>
                </a:solidFill>
              </a:rPr>
              <a:t>Know that you are appreciated</a:t>
            </a:r>
          </a:p>
          <a:p>
            <a:r>
              <a:rPr lang="en-US" sz="3200" dirty="0" smtClean="0">
                <a:solidFill>
                  <a:schemeClr val="accent1"/>
                </a:solidFill>
              </a:rPr>
              <a:t>Enjoy the Oreo Cookie </a:t>
            </a:r>
            <a:r>
              <a:rPr lang="en-US" sz="3200" dirty="0" smtClean="0">
                <a:solidFill>
                  <a:schemeClr val="accent1"/>
                </a:solidFill>
              </a:rPr>
              <a:t>tasting!  </a:t>
            </a:r>
            <a:r>
              <a:rPr lang="en-US" sz="2400" dirty="0" smtClean="0">
                <a:solidFill>
                  <a:schemeClr val="accent1"/>
                </a:solidFill>
              </a:rPr>
              <a:t>(</a:t>
            </a:r>
            <a:r>
              <a:rPr lang="en-US" sz="2400" i="1" dirty="0" smtClean="0">
                <a:solidFill>
                  <a:schemeClr val="accent1"/>
                </a:solidFill>
              </a:rPr>
              <a:t>Thanks to Ryan Jasen Henne!)</a:t>
            </a:r>
            <a:endParaRPr lang="en-US" sz="2400" dirty="0" smtClean="0">
              <a:solidFill>
                <a:schemeClr val="accent1"/>
              </a:solidFill>
            </a:endParaRPr>
          </a:p>
          <a:p>
            <a:endParaRPr lang="en-US" sz="3200" dirty="0">
              <a:solidFill>
                <a:schemeClr val="accent1"/>
              </a:solidFill>
            </a:endParaRPr>
          </a:p>
        </p:txBody>
      </p:sp>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9788"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chemeClr val="accent1"/>
                </a:solidFill>
                <a:latin typeface="Century Gothic" panose="020B0502020202020204" pitchFamily="34" charset="0"/>
              </a:rPr>
              <a:t>VICE PRESIDENT FOR STUDENT AFFAIRS</a:t>
            </a:r>
            <a:endParaRPr lang="en-US" sz="2600" b="1" dirty="0">
              <a:solidFill>
                <a:schemeClr val="accent1"/>
              </a:solidFill>
              <a:latin typeface="Century Gothic" panose="020B0502020202020204" pitchFamily="34" charset="0"/>
            </a:endParaRPr>
          </a:p>
          <a:p>
            <a:pPr marL="0" indent="0">
              <a:buNone/>
            </a:pPr>
            <a:r>
              <a:rPr lang="en-US" sz="4000" b="1" dirty="0" smtClean="0">
                <a:latin typeface="Century Gothic" panose="020B0502020202020204" pitchFamily="34" charset="0"/>
              </a:rPr>
              <a:t>Closing Remarks</a:t>
            </a:r>
            <a:endParaRPr lang="en-US" sz="4000" b="1" dirty="0">
              <a:latin typeface="Century Gothic" panose="020B0502020202020204" pitchFamily="34" charset="0"/>
            </a:endParaRPr>
          </a:p>
        </p:txBody>
      </p:sp>
      <p:pic>
        <p:nvPicPr>
          <p:cNvPr id="2" name="Picture 1" descr="301 Moved Permanentl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4227" y="3184491"/>
            <a:ext cx="4134678" cy="2325756"/>
          </a:xfrm>
          <a:prstGeom prst="rect">
            <a:avLst/>
          </a:prstGeom>
        </p:spPr>
      </p:pic>
    </p:spTree>
    <p:extLst>
      <p:ext uri="{BB962C8B-B14F-4D97-AF65-F5344CB8AC3E}">
        <p14:creationId xmlns:p14="http://schemas.microsoft.com/office/powerpoint/2010/main" val="3307223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9788"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accent1"/>
                </a:solidFill>
                <a:latin typeface="Century Gothic" panose="020B0502020202020204" pitchFamily="34" charset="0"/>
              </a:rPr>
              <a:t>DIVISION MEETINGS</a:t>
            </a:r>
          </a:p>
          <a:p>
            <a:pPr marL="0" indent="0">
              <a:buNone/>
            </a:pPr>
            <a:r>
              <a:rPr lang="en-US" sz="4000" b="1" dirty="0">
                <a:latin typeface="Century Gothic" panose="020B0502020202020204" pitchFamily="34" charset="0"/>
              </a:rPr>
              <a:t>FALL 2019</a:t>
            </a:r>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2487764419"/>
              </p:ext>
            </p:extLst>
          </p:nvPr>
        </p:nvGraphicFramePr>
        <p:xfrm>
          <a:off x="1631156" y="2505075"/>
          <a:ext cx="8932863" cy="2529840"/>
        </p:xfrm>
        <a:graphic>
          <a:graphicData uri="http://schemas.openxmlformats.org/drawingml/2006/table">
            <a:tbl>
              <a:tblPr firstRow="1" bandRow="1">
                <a:tableStyleId>{5C22544A-7EE6-4342-B048-85BDC9FD1C3A}</a:tableStyleId>
              </a:tblPr>
              <a:tblGrid>
                <a:gridCol w="2977621">
                  <a:extLst>
                    <a:ext uri="{9D8B030D-6E8A-4147-A177-3AD203B41FA5}">
                      <a16:colId xmlns:a16="http://schemas.microsoft.com/office/drawing/2014/main" val="2057564528"/>
                    </a:ext>
                  </a:extLst>
                </a:gridCol>
                <a:gridCol w="2977621">
                  <a:extLst>
                    <a:ext uri="{9D8B030D-6E8A-4147-A177-3AD203B41FA5}">
                      <a16:colId xmlns:a16="http://schemas.microsoft.com/office/drawing/2014/main" val="1161050851"/>
                    </a:ext>
                  </a:extLst>
                </a:gridCol>
                <a:gridCol w="2977621">
                  <a:extLst>
                    <a:ext uri="{9D8B030D-6E8A-4147-A177-3AD203B41FA5}">
                      <a16:colId xmlns:a16="http://schemas.microsoft.com/office/drawing/2014/main" val="504349334"/>
                    </a:ext>
                  </a:extLst>
                </a:gridCol>
              </a:tblGrid>
              <a:tr h="427831">
                <a:tc>
                  <a:txBody>
                    <a:bodyPr/>
                    <a:lstStyle/>
                    <a:p>
                      <a:pPr algn="ctr"/>
                      <a:r>
                        <a:rPr lang="en-US" sz="2400" dirty="0">
                          <a:solidFill>
                            <a:schemeClr val="bg1"/>
                          </a:solidFill>
                          <a:cs typeface="Futura Medium" panose="020B0602020204020303"/>
                        </a:rPr>
                        <a:t>DATE</a:t>
                      </a:r>
                    </a:p>
                  </a:txBody>
                  <a:tcPr/>
                </a:tc>
                <a:tc>
                  <a:txBody>
                    <a:bodyPr/>
                    <a:lstStyle/>
                    <a:p>
                      <a:pPr algn="ctr"/>
                      <a:r>
                        <a:rPr lang="en-US" sz="2400" dirty="0">
                          <a:solidFill>
                            <a:schemeClr val="bg1"/>
                          </a:solidFill>
                          <a:cs typeface="Futura Medium" panose="020B0602020204020303"/>
                        </a:rPr>
                        <a:t>TIME</a:t>
                      </a:r>
                    </a:p>
                  </a:txBody>
                  <a:tcPr/>
                </a:tc>
                <a:tc>
                  <a:txBody>
                    <a:bodyPr/>
                    <a:lstStyle/>
                    <a:p>
                      <a:pPr algn="ctr"/>
                      <a:r>
                        <a:rPr lang="en-US" sz="2400" dirty="0">
                          <a:solidFill>
                            <a:schemeClr val="bg1"/>
                          </a:solidFill>
                          <a:cs typeface="Futura Medium" panose="020B0602020204020303"/>
                        </a:rPr>
                        <a:t>LOCATION</a:t>
                      </a:r>
                    </a:p>
                  </a:txBody>
                  <a:tcPr/>
                </a:tc>
                <a:extLst>
                  <a:ext uri="{0D108BD9-81ED-4DB2-BD59-A6C34878D82A}">
                    <a16:rowId xmlns:a16="http://schemas.microsoft.com/office/drawing/2014/main" val="2293536895"/>
                  </a:ext>
                </a:extLst>
              </a:tr>
              <a:tr h="427831">
                <a:tc>
                  <a:txBody>
                    <a:bodyPr/>
                    <a:lstStyle/>
                    <a:p>
                      <a:r>
                        <a:rPr lang="en-US" sz="2800" dirty="0">
                          <a:solidFill>
                            <a:srgbClr val="004C97"/>
                          </a:solidFill>
                          <a:latin typeface="Arial" panose="020B0604020202020204" pitchFamily="34" charset="0"/>
                          <a:cs typeface="Arial" panose="020B0604020202020204" pitchFamily="34" charset="0"/>
                        </a:rPr>
                        <a:t>Tues. Sept.</a:t>
                      </a:r>
                      <a:r>
                        <a:rPr lang="en-US" sz="2800" baseline="0" dirty="0">
                          <a:solidFill>
                            <a:srgbClr val="004C97"/>
                          </a:solidFill>
                          <a:latin typeface="Arial" panose="020B0604020202020204" pitchFamily="34" charset="0"/>
                          <a:cs typeface="Arial" panose="020B0604020202020204" pitchFamily="34" charset="0"/>
                        </a:rPr>
                        <a:t> 24</a:t>
                      </a:r>
                      <a:endParaRPr lang="en-US" sz="2800" dirty="0">
                        <a:solidFill>
                          <a:srgbClr val="004C97"/>
                        </a:solidFill>
                        <a:latin typeface="Arial" panose="020B0604020202020204" pitchFamily="34" charset="0"/>
                        <a:cs typeface="Arial" panose="020B0604020202020204" pitchFamily="34" charset="0"/>
                      </a:endParaRPr>
                    </a:p>
                  </a:txBody>
                  <a:tcPr/>
                </a:tc>
                <a:tc>
                  <a:txBody>
                    <a:bodyPr/>
                    <a:lstStyle/>
                    <a:p>
                      <a:pPr algn="ctr"/>
                      <a:r>
                        <a:rPr lang="en-US" sz="2800" dirty="0">
                          <a:solidFill>
                            <a:srgbClr val="004C97"/>
                          </a:solidFill>
                          <a:latin typeface="Arial" panose="020B0604020202020204" pitchFamily="34" charset="0"/>
                          <a:cs typeface="Arial" panose="020B0604020202020204" pitchFamily="34" charset="0"/>
                        </a:rPr>
                        <a:t>10:00-11:30a</a:t>
                      </a:r>
                    </a:p>
                  </a:txBody>
                  <a:tcPr/>
                </a:tc>
                <a:tc>
                  <a:txBody>
                    <a:bodyPr/>
                    <a:lstStyle/>
                    <a:p>
                      <a:pPr algn="ctr"/>
                      <a:r>
                        <a:rPr lang="en-US" sz="2800" dirty="0">
                          <a:solidFill>
                            <a:srgbClr val="004C97"/>
                          </a:solidFill>
                          <a:latin typeface="Arial" panose="020B0604020202020204" pitchFamily="34" charset="0"/>
                          <a:cs typeface="Arial" panose="020B0604020202020204" pitchFamily="34" charset="0"/>
                        </a:rPr>
                        <a:t>Ballroom B</a:t>
                      </a:r>
                    </a:p>
                  </a:txBody>
                  <a:tcPr/>
                </a:tc>
                <a:extLst>
                  <a:ext uri="{0D108BD9-81ED-4DB2-BD59-A6C34878D82A}">
                    <a16:rowId xmlns:a16="http://schemas.microsoft.com/office/drawing/2014/main" val="4001741247"/>
                  </a:ext>
                </a:extLst>
              </a:tr>
              <a:tr h="427831">
                <a:tc>
                  <a:txBody>
                    <a:bodyPr/>
                    <a:lstStyle/>
                    <a:p>
                      <a:r>
                        <a:rPr lang="en-US" sz="2800" dirty="0">
                          <a:solidFill>
                            <a:srgbClr val="004C97"/>
                          </a:solidFill>
                          <a:latin typeface="Arial" panose="020B0604020202020204" pitchFamily="34" charset="0"/>
                          <a:cs typeface="Arial" panose="020B0604020202020204" pitchFamily="34" charset="0"/>
                        </a:rPr>
                        <a:t>Tues. Oct. 22</a:t>
                      </a:r>
                    </a:p>
                  </a:txBody>
                  <a:tcPr/>
                </a:tc>
                <a:tc>
                  <a:txBody>
                    <a:bodyPr/>
                    <a:lstStyle/>
                    <a:p>
                      <a:pPr algn="ctr"/>
                      <a:r>
                        <a:rPr lang="en-US" sz="2800" dirty="0">
                          <a:solidFill>
                            <a:srgbClr val="004C97"/>
                          </a:solidFill>
                          <a:latin typeface="Arial" panose="020B0604020202020204" pitchFamily="34" charset="0"/>
                          <a:cs typeface="Arial" panose="020B0604020202020204" pitchFamily="34" charset="0"/>
                        </a:rPr>
                        <a:t>10:00-11:30a</a:t>
                      </a:r>
                    </a:p>
                  </a:txBody>
                  <a:tcPr/>
                </a:tc>
                <a:tc>
                  <a:txBody>
                    <a:bodyPr/>
                    <a:lstStyle/>
                    <a:p>
                      <a:pPr algn="ctr"/>
                      <a:r>
                        <a:rPr lang="en-US" sz="2800" dirty="0">
                          <a:solidFill>
                            <a:srgbClr val="004C97"/>
                          </a:solidFill>
                          <a:latin typeface="Arial" panose="020B0604020202020204" pitchFamily="34" charset="0"/>
                          <a:cs typeface="Arial" panose="020B0604020202020204" pitchFamily="34" charset="0"/>
                        </a:rPr>
                        <a:t>Ballroom B</a:t>
                      </a:r>
                    </a:p>
                  </a:txBody>
                  <a:tcPr/>
                </a:tc>
                <a:extLst>
                  <a:ext uri="{0D108BD9-81ED-4DB2-BD59-A6C34878D82A}">
                    <a16:rowId xmlns:a16="http://schemas.microsoft.com/office/drawing/2014/main" val="3289930711"/>
                  </a:ext>
                </a:extLst>
              </a:tr>
              <a:tr h="427831">
                <a:tc>
                  <a:txBody>
                    <a:bodyPr/>
                    <a:lstStyle/>
                    <a:p>
                      <a:r>
                        <a:rPr lang="en-US" sz="2800" dirty="0">
                          <a:solidFill>
                            <a:srgbClr val="004C97"/>
                          </a:solidFill>
                          <a:latin typeface="Arial" panose="020B0604020202020204" pitchFamily="34" charset="0"/>
                          <a:cs typeface="Arial" panose="020B0604020202020204" pitchFamily="34" charset="0"/>
                        </a:rPr>
                        <a:t>Tues. Nov. 19</a:t>
                      </a:r>
                    </a:p>
                  </a:txBody>
                  <a:tcPr/>
                </a:tc>
                <a:tc>
                  <a:txBody>
                    <a:bodyPr/>
                    <a:lstStyle/>
                    <a:p>
                      <a:pPr algn="ctr"/>
                      <a:r>
                        <a:rPr lang="en-US" sz="2800" dirty="0">
                          <a:solidFill>
                            <a:srgbClr val="004C97"/>
                          </a:solidFill>
                          <a:latin typeface="Arial" panose="020B0604020202020204" pitchFamily="34" charset="0"/>
                          <a:cs typeface="Arial" panose="020B0604020202020204" pitchFamily="34" charset="0"/>
                        </a:rPr>
                        <a:t>10:00-11:30a</a:t>
                      </a:r>
                    </a:p>
                  </a:txBody>
                  <a:tcPr/>
                </a:tc>
                <a:tc>
                  <a:txBody>
                    <a:bodyPr/>
                    <a:lstStyle/>
                    <a:p>
                      <a:pPr algn="ctr"/>
                      <a:r>
                        <a:rPr lang="en-US" sz="2800" dirty="0">
                          <a:solidFill>
                            <a:srgbClr val="004C97"/>
                          </a:solidFill>
                          <a:latin typeface="Arial" panose="020B0604020202020204" pitchFamily="34" charset="0"/>
                          <a:cs typeface="Arial" panose="020B0604020202020204" pitchFamily="34" charset="0"/>
                        </a:rPr>
                        <a:t>Ballroom B</a:t>
                      </a:r>
                    </a:p>
                  </a:txBody>
                  <a:tcPr/>
                </a:tc>
                <a:extLst>
                  <a:ext uri="{0D108BD9-81ED-4DB2-BD59-A6C34878D82A}">
                    <a16:rowId xmlns:a16="http://schemas.microsoft.com/office/drawing/2014/main" val="47565660"/>
                  </a:ext>
                </a:extLst>
              </a:tr>
              <a:tr h="427831">
                <a:tc>
                  <a:txBody>
                    <a:bodyPr/>
                    <a:lstStyle/>
                    <a:p>
                      <a:r>
                        <a:rPr lang="en-US" sz="2800" dirty="0">
                          <a:solidFill>
                            <a:srgbClr val="004C97"/>
                          </a:solidFill>
                          <a:latin typeface="Arial" panose="020B0604020202020204" pitchFamily="34" charset="0"/>
                          <a:cs typeface="Arial" panose="020B0604020202020204" pitchFamily="34" charset="0"/>
                        </a:rPr>
                        <a:t>Tues. Dec. 17</a:t>
                      </a:r>
                    </a:p>
                  </a:txBody>
                  <a:tcPr/>
                </a:tc>
                <a:tc>
                  <a:txBody>
                    <a:bodyPr/>
                    <a:lstStyle/>
                    <a:p>
                      <a:pPr algn="ctr"/>
                      <a:r>
                        <a:rPr lang="en-US" sz="2800" dirty="0">
                          <a:solidFill>
                            <a:srgbClr val="004C97"/>
                          </a:solidFill>
                          <a:latin typeface="Arial" panose="020B0604020202020204" pitchFamily="34" charset="0"/>
                          <a:cs typeface="Arial" panose="020B0604020202020204" pitchFamily="34" charset="0"/>
                        </a:rPr>
                        <a:t>10:00-11:30a</a:t>
                      </a:r>
                    </a:p>
                  </a:txBody>
                  <a:tcPr/>
                </a:tc>
                <a:tc>
                  <a:txBody>
                    <a:bodyPr/>
                    <a:lstStyle/>
                    <a:p>
                      <a:pPr algn="ctr"/>
                      <a:r>
                        <a:rPr lang="en-US" sz="2800" dirty="0">
                          <a:solidFill>
                            <a:srgbClr val="004C97"/>
                          </a:solidFill>
                          <a:latin typeface="Arial" panose="020B0604020202020204" pitchFamily="34" charset="0"/>
                          <a:cs typeface="Arial" panose="020B0604020202020204" pitchFamily="34" charset="0"/>
                        </a:rPr>
                        <a:t>Ballroom B</a:t>
                      </a:r>
                    </a:p>
                  </a:txBody>
                  <a:tcPr/>
                </a:tc>
                <a:extLst>
                  <a:ext uri="{0D108BD9-81ED-4DB2-BD59-A6C34878D82A}">
                    <a16:rowId xmlns:a16="http://schemas.microsoft.com/office/drawing/2014/main" val="2300425937"/>
                  </a:ext>
                </a:extLst>
              </a:tr>
            </a:tbl>
          </a:graphicData>
        </a:graphic>
      </p:graphicFrame>
    </p:spTree>
    <p:extLst>
      <p:ext uri="{BB962C8B-B14F-4D97-AF65-F5344CB8AC3E}">
        <p14:creationId xmlns:p14="http://schemas.microsoft.com/office/powerpoint/2010/main" val="2185679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6736-AA73-3F48-AEEB-D444BEC1BC29}"/>
              </a:ext>
            </a:extLst>
          </p:cNvPr>
          <p:cNvSpPr>
            <a:spLocks noGrp="1"/>
          </p:cNvSpPr>
          <p:nvPr>
            <p:ph type="title"/>
          </p:nvPr>
        </p:nvSpPr>
        <p:spPr>
          <a:xfrm>
            <a:off x="1931193" y="935301"/>
            <a:ext cx="8329614" cy="1325563"/>
          </a:xfrm>
        </p:spPr>
        <p:txBody>
          <a:bodyPr>
            <a:normAutofit fontScale="90000"/>
          </a:bodyPr>
          <a:lstStyle/>
          <a:p>
            <a:pPr algn="ctr"/>
            <a:r>
              <a:rPr lang="en-US" dirty="0"/>
              <a:t>Since the beginning of the year, how have you advanced a community of care…</a:t>
            </a:r>
          </a:p>
        </p:txBody>
      </p:sp>
      <p:sp>
        <p:nvSpPr>
          <p:cNvPr id="3" name="Content Placeholder 2">
            <a:extLst>
              <a:ext uri="{FF2B5EF4-FFF2-40B4-BE49-F238E27FC236}">
                <a16:creationId xmlns:a16="http://schemas.microsoft.com/office/drawing/2014/main" id="{1A9B74D4-AAD2-8145-8FF1-1B63294B2395}"/>
              </a:ext>
            </a:extLst>
          </p:cNvPr>
          <p:cNvSpPr txBox="1">
            <a:spLocks/>
          </p:cNvSpPr>
          <p:nvPr/>
        </p:nvSpPr>
        <p:spPr>
          <a:xfrm>
            <a:off x="2028825" y="2307167"/>
            <a:ext cx="8134350" cy="295275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ea typeface="+mn-ea"/>
                <a:cs typeface="Futura Medium" panose="020B0602020204020303" pitchFamily="34" charset="-79"/>
              </a:rPr>
              <a:t>For and/or with students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ea typeface="+mn-ea"/>
                <a:cs typeface="Futura Medium" panose="020B0602020204020303" pitchFamily="34" charset="-79"/>
              </a:rPr>
              <a:t>For and/or with your colleagues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ea typeface="+mn-ea"/>
                <a:cs typeface="Futura Medium" panose="020B0602020204020303" pitchFamily="34" charset="-79"/>
              </a:rPr>
              <a:t>For yourself</a:t>
            </a:r>
          </a:p>
        </p:txBody>
      </p:sp>
      <p:sp>
        <p:nvSpPr>
          <p:cNvPr id="4" name="Rectangle 3">
            <a:extLst>
              <a:ext uri="{FF2B5EF4-FFF2-40B4-BE49-F238E27FC236}">
                <a16:creationId xmlns:a16="http://schemas.microsoft.com/office/drawing/2014/main" id="{C1F3541D-C647-D148-AE45-0C9397DA69D9}"/>
              </a:ext>
            </a:extLst>
          </p:cNvPr>
          <p:cNvSpPr/>
          <p:nvPr/>
        </p:nvSpPr>
        <p:spPr>
          <a:xfrm>
            <a:off x="0" y="0"/>
            <a:ext cx="6286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0186975-3EA4-3047-B507-C1B6F4AC8ACE}"/>
              </a:ext>
            </a:extLst>
          </p:cNvPr>
          <p:cNvSpPr/>
          <p:nvPr/>
        </p:nvSpPr>
        <p:spPr>
          <a:xfrm>
            <a:off x="11563350" y="0"/>
            <a:ext cx="6286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923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7F91-2394-D844-AE1E-1B072A8A121E}"/>
              </a:ext>
            </a:extLst>
          </p:cNvPr>
          <p:cNvSpPr>
            <a:spLocks noGrp="1"/>
          </p:cNvSpPr>
          <p:nvPr>
            <p:ph type="title"/>
          </p:nvPr>
        </p:nvSpPr>
        <p:spPr>
          <a:xfrm>
            <a:off x="839788" y="714372"/>
            <a:ext cx="5256212" cy="3514725"/>
          </a:xfrm>
        </p:spPr>
        <p:txBody>
          <a:bodyPr anchor="t">
            <a:normAutofit/>
          </a:bodyPr>
          <a:lstStyle/>
          <a:p>
            <a:r>
              <a:rPr lang="en-US" sz="4800" dirty="0">
                <a:solidFill>
                  <a:schemeClr val="bg1"/>
                </a:solidFill>
              </a:rPr>
              <a:t>ASSESSMENT &amp; STRATEGIC OPERATIONS</a:t>
            </a:r>
          </a:p>
        </p:txBody>
      </p:sp>
      <p:sp>
        <p:nvSpPr>
          <p:cNvPr id="3" name="Content Placeholder 2">
            <a:extLst>
              <a:ext uri="{FF2B5EF4-FFF2-40B4-BE49-F238E27FC236}">
                <a16:creationId xmlns:a16="http://schemas.microsoft.com/office/drawing/2014/main" id="{41CEEEA8-493E-904F-B315-AD0FCCDF3F59}"/>
              </a:ext>
            </a:extLst>
          </p:cNvPr>
          <p:cNvSpPr>
            <a:spLocks noGrp="1"/>
          </p:cNvSpPr>
          <p:nvPr>
            <p:ph idx="1"/>
          </p:nvPr>
        </p:nvSpPr>
        <p:spPr>
          <a:xfrm>
            <a:off x="6935788" y="714371"/>
            <a:ext cx="4416424" cy="4543429"/>
          </a:xfrm>
        </p:spPr>
        <p:txBody>
          <a:bodyPr>
            <a:normAutofit lnSpcReduction="10000"/>
          </a:bodyPr>
          <a:lstStyle/>
          <a:p>
            <a:r>
              <a:rPr lang="en-US" sz="3000" dirty="0"/>
              <a:t>LAURA MONJE-PAULSON, PH.D.</a:t>
            </a:r>
          </a:p>
          <a:p>
            <a:r>
              <a:rPr lang="en-US" sz="2400" dirty="0">
                <a:solidFill>
                  <a:schemeClr val="accent2"/>
                </a:solidFill>
              </a:rPr>
              <a:t>Assistant Vice President for Student Affairs, Assessment &amp; Strategic Operations</a:t>
            </a:r>
          </a:p>
          <a:p>
            <a:r>
              <a:rPr lang="en-US" sz="2400" dirty="0">
                <a:solidFill>
                  <a:schemeClr val="accent2"/>
                </a:solidFill>
              </a:rPr>
              <a:t>she/her/hers</a:t>
            </a:r>
          </a:p>
          <a:p>
            <a:endParaRPr lang="en-US" sz="2400" dirty="0">
              <a:solidFill>
                <a:schemeClr val="accent2"/>
              </a:solidFill>
            </a:endParaRPr>
          </a:p>
          <a:p>
            <a:r>
              <a:rPr lang="en-US" sz="2400" dirty="0"/>
              <a:t>CONTACT INFO</a:t>
            </a:r>
          </a:p>
          <a:p>
            <a:r>
              <a:rPr lang="en-US" sz="2400" dirty="0" err="1">
                <a:solidFill>
                  <a:schemeClr val="accent2"/>
                </a:solidFill>
              </a:rPr>
              <a:t>monjepau@sonoma.edu</a:t>
            </a:r>
            <a:endParaRPr lang="en-US" sz="2400" dirty="0">
              <a:solidFill>
                <a:schemeClr val="accent2"/>
              </a:solidFill>
            </a:endParaRPr>
          </a:p>
          <a:p>
            <a:r>
              <a:rPr lang="en-US" sz="2400" dirty="0">
                <a:solidFill>
                  <a:schemeClr val="accent2"/>
                </a:solidFill>
              </a:rPr>
              <a:t>707.664.3123</a:t>
            </a:r>
          </a:p>
          <a:p>
            <a:r>
              <a:rPr lang="en-US" sz="2400" dirty="0">
                <a:solidFill>
                  <a:schemeClr val="accent2"/>
                </a:solidFill>
              </a:rPr>
              <a:t>Student Center 3027</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43" y="3078611"/>
            <a:ext cx="1920240" cy="1920240"/>
          </a:xfrm>
          <a:prstGeom prst="rect">
            <a:avLst/>
          </a:prstGeom>
        </p:spPr>
      </p:pic>
      <p:sp>
        <p:nvSpPr>
          <p:cNvPr id="5" name="TextBox 4"/>
          <p:cNvSpPr txBox="1"/>
          <p:nvPr/>
        </p:nvSpPr>
        <p:spPr>
          <a:xfrm>
            <a:off x="1059542" y="5526157"/>
            <a:ext cx="10688509" cy="707886"/>
          </a:xfrm>
          <a:prstGeom prst="rect">
            <a:avLst/>
          </a:prstGeom>
          <a:noFill/>
        </p:spPr>
        <p:txBody>
          <a:bodyPr wrap="square" rtlCol="0">
            <a:spAutoFit/>
          </a:bodyPr>
          <a:lstStyle/>
          <a:p>
            <a:r>
              <a:rPr lang="en-US" sz="2000" i="1" dirty="0" smtClean="0">
                <a:solidFill>
                  <a:schemeClr val="bg1"/>
                </a:solidFill>
              </a:rPr>
              <a:t>The purpose of ASO is to ensure structural integrity of the Division of Student Affairs’ assessment, strategic planning, communication, and professional development.</a:t>
            </a:r>
            <a:endParaRPr lang="en-US" sz="2000" i="1" dirty="0">
              <a:solidFill>
                <a:schemeClr val="bg1"/>
              </a:solidFill>
            </a:endParaRPr>
          </a:p>
        </p:txBody>
      </p:sp>
    </p:spTree>
    <p:extLst>
      <p:ext uri="{BB962C8B-B14F-4D97-AF65-F5344CB8AC3E}">
        <p14:creationId xmlns:p14="http://schemas.microsoft.com/office/powerpoint/2010/main" val="2363726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C7068-6D67-A940-83F6-F689C475E3BA}"/>
              </a:ext>
            </a:extLst>
          </p:cNvPr>
          <p:cNvSpPr>
            <a:spLocks noGrp="1"/>
          </p:cNvSpPr>
          <p:nvPr>
            <p:ph sz="half" idx="2"/>
          </p:nvPr>
        </p:nvSpPr>
        <p:spPr>
          <a:xfrm>
            <a:off x="839788" y="2053948"/>
            <a:ext cx="8961437" cy="3856197"/>
          </a:xfrm>
        </p:spPr>
        <p:txBody>
          <a:bodyPr anchor="t">
            <a:normAutofit/>
          </a:bodyPr>
          <a:lstStyle/>
          <a:p>
            <a:pPr>
              <a:spcAft>
                <a:spcPts val="1200"/>
              </a:spcAft>
            </a:pPr>
            <a:r>
              <a:rPr lang="en-US" sz="3000" b="1" u="sng" dirty="0" smtClean="0">
                <a:solidFill>
                  <a:srgbClr val="143B87"/>
                </a:solidFill>
              </a:rPr>
              <a:t>Office Moves</a:t>
            </a:r>
            <a:r>
              <a:rPr lang="en-US" sz="3000" dirty="0" smtClean="0">
                <a:solidFill>
                  <a:srgbClr val="143B87"/>
                </a:solidFill>
              </a:rPr>
              <a:t>:</a:t>
            </a:r>
          </a:p>
          <a:p>
            <a:pPr marL="457200" lvl="1" indent="0">
              <a:spcAft>
                <a:spcPts val="1200"/>
              </a:spcAft>
              <a:buNone/>
            </a:pPr>
            <a:r>
              <a:rPr lang="en-US" sz="3000" dirty="0" smtClean="0">
                <a:solidFill>
                  <a:srgbClr val="143B87"/>
                </a:solidFill>
              </a:rPr>
              <a:t>CAASE: 			Oct. 7-9, Schulz First Floor</a:t>
            </a:r>
          </a:p>
          <a:p>
            <a:pPr marL="457200" lvl="1" indent="0">
              <a:spcAft>
                <a:spcPts val="1200"/>
              </a:spcAft>
              <a:buNone/>
            </a:pPr>
            <a:r>
              <a:rPr lang="en-US" sz="3000" dirty="0" smtClean="0">
                <a:solidFill>
                  <a:srgbClr val="143B87"/>
                </a:solidFill>
              </a:rPr>
              <a:t>CAPS </a:t>
            </a:r>
            <a:r>
              <a:rPr lang="en-US" sz="3000" dirty="0" err="1" smtClean="0">
                <a:solidFill>
                  <a:srgbClr val="143B87"/>
                </a:solidFill>
              </a:rPr>
              <a:t>Modulars</a:t>
            </a:r>
            <a:r>
              <a:rPr lang="en-US" sz="3000" dirty="0" smtClean="0">
                <a:solidFill>
                  <a:srgbClr val="143B87"/>
                </a:solidFill>
              </a:rPr>
              <a:t>: 	During Winter Break </a:t>
            </a:r>
          </a:p>
          <a:p>
            <a:pPr marL="457200" lvl="1" indent="0">
              <a:spcAft>
                <a:spcPts val="1200"/>
              </a:spcAft>
              <a:buNone/>
            </a:pPr>
            <a:r>
              <a:rPr lang="en-US" sz="3000" dirty="0" smtClean="0">
                <a:solidFill>
                  <a:srgbClr val="143B87"/>
                </a:solidFill>
              </a:rPr>
              <a:t>Housing:			October, Zinfandel</a:t>
            </a:r>
          </a:p>
          <a:p>
            <a:pPr marL="457200" lvl="1" indent="0">
              <a:spcAft>
                <a:spcPts val="1200"/>
              </a:spcAft>
              <a:buNone/>
            </a:pPr>
            <a:r>
              <a:rPr lang="en-US" sz="3000" dirty="0" smtClean="0">
                <a:solidFill>
                  <a:srgbClr val="143B87"/>
                </a:solidFill>
              </a:rPr>
              <a:t>SSA: 			Oct. 4-6, Schulz First Floor</a:t>
            </a:r>
          </a:p>
          <a:p>
            <a:pPr marL="457200" lvl="1" indent="0">
              <a:spcAft>
                <a:spcPts val="1200"/>
              </a:spcAft>
              <a:buNone/>
            </a:pPr>
            <a:r>
              <a:rPr lang="en-US" sz="3000" dirty="0" smtClean="0">
                <a:solidFill>
                  <a:srgbClr val="143B87"/>
                </a:solidFill>
              </a:rPr>
              <a:t>Testing Services:	Summer 2019, Carson 60</a:t>
            </a:r>
          </a:p>
          <a:p>
            <a:pPr lvl="1">
              <a:spcAft>
                <a:spcPts val="1200"/>
              </a:spcAft>
            </a:pPr>
            <a:endParaRPr lang="en-US" sz="3200" dirty="0">
              <a:solidFill>
                <a:srgbClr val="143B87"/>
              </a:solidFill>
            </a:endParaRPr>
          </a:p>
        </p:txBody>
      </p:sp>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9788"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accent1"/>
                </a:solidFill>
                <a:latin typeface="Century Gothic" panose="020B0502020202020204" pitchFamily="34" charset="0"/>
              </a:rPr>
              <a:t>OFFICE OF THE VICE PRESIDENT FOR STUDENT AFFAIRS</a:t>
            </a:r>
          </a:p>
          <a:p>
            <a:pPr marL="0" indent="0">
              <a:buNone/>
            </a:pPr>
            <a:r>
              <a:rPr lang="en-US" sz="4000" b="1" dirty="0" smtClean="0">
                <a:latin typeface="Century Gothic" panose="020B0502020202020204" pitchFamily="34" charset="0"/>
              </a:rPr>
              <a:t>UPDATES</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734268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C7068-6D67-A940-83F6-F689C475E3BA}"/>
              </a:ext>
            </a:extLst>
          </p:cNvPr>
          <p:cNvSpPr>
            <a:spLocks noGrp="1"/>
          </p:cNvSpPr>
          <p:nvPr>
            <p:ph sz="half" idx="2"/>
          </p:nvPr>
        </p:nvSpPr>
        <p:spPr>
          <a:xfrm>
            <a:off x="839788" y="1993900"/>
            <a:ext cx="10515600" cy="4183875"/>
          </a:xfrm>
        </p:spPr>
        <p:txBody>
          <a:bodyPr anchor="t">
            <a:normAutofit fontScale="92500" lnSpcReduction="20000"/>
          </a:bodyPr>
          <a:lstStyle/>
          <a:p>
            <a:pPr>
              <a:spcAft>
                <a:spcPts val="1200"/>
              </a:spcAft>
            </a:pPr>
            <a:r>
              <a:rPr lang="en-US" sz="3000" b="1" u="sng" dirty="0" smtClean="0">
                <a:solidFill>
                  <a:srgbClr val="143B87"/>
                </a:solidFill>
              </a:rPr>
              <a:t>Open Houses</a:t>
            </a:r>
            <a:r>
              <a:rPr lang="en-US" sz="3000" dirty="0" smtClean="0">
                <a:solidFill>
                  <a:srgbClr val="143B87"/>
                </a:solidFill>
              </a:rPr>
              <a:t>:</a:t>
            </a:r>
          </a:p>
          <a:p>
            <a:pPr marL="457200" lvl="1" indent="0">
              <a:spcAft>
                <a:spcPts val="1200"/>
              </a:spcAft>
              <a:buNone/>
            </a:pPr>
            <a:r>
              <a:rPr lang="en-US" sz="3000" dirty="0" smtClean="0">
                <a:solidFill>
                  <a:srgbClr val="143B87"/>
                </a:solidFill>
              </a:rPr>
              <a:t>CAASE:				November </a:t>
            </a:r>
            <a:r>
              <a:rPr lang="en-US" sz="3000" dirty="0">
                <a:solidFill>
                  <a:srgbClr val="143B87"/>
                </a:solidFill>
              </a:rPr>
              <a:t>(</a:t>
            </a:r>
            <a:r>
              <a:rPr lang="en-US" sz="3000" dirty="0" err="1" smtClean="0">
                <a:solidFill>
                  <a:srgbClr val="143B87"/>
                </a:solidFill>
              </a:rPr>
              <a:t>tba</a:t>
            </a:r>
            <a:r>
              <a:rPr lang="en-US" sz="3000" dirty="0" smtClean="0">
                <a:solidFill>
                  <a:srgbClr val="143B87"/>
                </a:solidFill>
              </a:rPr>
              <a:t>)</a:t>
            </a:r>
            <a:endParaRPr lang="en-US" sz="3000" dirty="0">
              <a:solidFill>
                <a:srgbClr val="143B87"/>
              </a:solidFill>
            </a:endParaRPr>
          </a:p>
          <a:p>
            <a:pPr marL="457200" lvl="1" indent="0">
              <a:spcAft>
                <a:spcPts val="1200"/>
              </a:spcAft>
              <a:buNone/>
            </a:pPr>
            <a:r>
              <a:rPr lang="en-US" sz="3000" dirty="0" smtClean="0">
                <a:solidFill>
                  <a:srgbClr val="143B87"/>
                </a:solidFill>
              </a:rPr>
              <a:t>Career Center: 			October 16, 3:30-5:30p, Int’l Hall</a:t>
            </a:r>
          </a:p>
          <a:p>
            <a:pPr marL="457200" lvl="1" indent="0">
              <a:lnSpc>
                <a:spcPct val="110000"/>
              </a:lnSpc>
              <a:spcBef>
                <a:spcPts val="0"/>
              </a:spcBef>
              <a:buNone/>
            </a:pPr>
            <a:r>
              <a:rPr lang="en-US" sz="3000" dirty="0" smtClean="0">
                <a:solidFill>
                  <a:srgbClr val="143B87"/>
                </a:solidFill>
              </a:rPr>
              <a:t>Disability Services for		</a:t>
            </a:r>
          </a:p>
          <a:p>
            <a:pPr marL="457200" lvl="1" indent="0">
              <a:lnSpc>
                <a:spcPct val="110000"/>
              </a:lnSpc>
              <a:spcAft>
                <a:spcPts val="1200"/>
              </a:spcAft>
              <a:buNone/>
            </a:pPr>
            <a:r>
              <a:rPr lang="en-US" sz="3000" dirty="0" smtClean="0">
                <a:solidFill>
                  <a:srgbClr val="143B87"/>
                </a:solidFill>
              </a:rPr>
              <a:t>Students:				October or November (</a:t>
            </a:r>
            <a:r>
              <a:rPr lang="en-US" sz="3000" dirty="0" err="1" smtClean="0">
                <a:solidFill>
                  <a:srgbClr val="143B87"/>
                </a:solidFill>
              </a:rPr>
              <a:t>tba</a:t>
            </a:r>
            <a:r>
              <a:rPr lang="en-US" sz="3000" dirty="0" smtClean="0">
                <a:solidFill>
                  <a:srgbClr val="143B87"/>
                </a:solidFill>
              </a:rPr>
              <a:t>)</a:t>
            </a:r>
          </a:p>
          <a:p>
            <a:pPr marL="457200" lvl="1" indent="0">
              <a:lnSpc>
                <a:spcPct val="100000"/>
              </a:lnSpc>
              <a:buNone/>
            </a:pPr>
            <a:r>
              <a:rPr lang="en-US" sz="3000" dirty="0" smtClean="0">
                <a:solidFill>
                  <a:srgbClr val="143B87"/>
                </a:solidFill>
              </a:rPr>
              <a:t>Pre-Collegiate Programs</a:t>
            </a:r>
          </a:p>
          <a:p>
            <a:pPr marL="457200" lvl="1" indent="0">
              <a:spcAft>
                <a:spcPts val="1200"/>
              </a:spcAft>
              <a:buNone/>
            </a:pPr>
            <a:r>
              <a:rPr lang="en-US" sz="3000" dirty="0" smtClean="0">
                <a:solidFill>
                  <a:srgbClr val="143B87"/>
                </a:solidFill>
              </a:rPr>
              <a:t>Building Renaming:		November 14 (tentative) </a:t>
            </a:r>
          </a:p>
          <a:p>
            <a:pPr marL="457200" lvl="1" indent="0">
              <a:spcBef>
                <a:spcPts val="0"/>
              </a:spcBef>
              <a:buNone/>
            </a:pPr>
            <a:r>
              <a:rPr lang="en-US" sz="3000" dirty="0" smtClean="0">
                <a:solidFill>
                  <a:srgbClr val="143B87"/>
                </a:solidFill>
              </a:rPr>
              <a:t>Student Success &amp; 		</a:t>
            </a:r>
          </a:p>
          <a:p>
            <a:pPr marL="457200" lvl="1" indent="0">
              <a:spcBef>
                <a:spcPts val="0"/>
              </a:spcBef>
              <a:buNone/>
            </a:pPr>
            <a:r>
              <a:rPr lang="en-US" sz="3000" dirty="0" smtClean="0">
                <a:solidFill>
                  <a:srgbClr val="143B87"/>
                </a:solidFill>
              </a:rPr>
              <a:t>Advising:				November (</a:t>
            </a:r>
            <a:r>
              <a:rPr lang="en-US" sz="3000" dirty="0" err="1" smtClean="0">
                <a:solidFill>
                  <a:srgbClr val="143B87"/>
                </a:solidFill>
              </a:rPr>
              <a:t>tba</a:t>
            </a:r>
            <a:r>
              <a:rPr lang="en-US" sz="3000" dirty="0" smtClean="0">
                <a:solidFill>
                  <a:srgbClr val="143B87"/>
                </a:solidFill>
              </a:rPr>
              <a:t>)</a:t>
            </a:r>
          </a:p>
          <a:p>
            <a:pPr marL="457200" lvl="1" indent="0">
              <a:lnSpc>
                <a:spcPct val="100000"/>
              </a:lnSpc>
              <a:spcBef>
                <a:spcPts val="0"/>
              </a:spcBef>
              <a:buNone/>
            </a:pPr>
            <a:endParaRPr lang="en-US" sz="3000" dirty="0">
              <a:solidFill>
                <a:srgbClr val="143B87"/>
              </a:solidFill>
            </a:endParaRPr>
          </a:p>
        </p:txBody>
      </p:sp>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9788"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accent1"/>
                </a:solidFill>
                <a:latin typeface="Century Gothic" panose="020B0502020202020204" pitchFamily="34" charset="0"/>
              </a:rPr>
              <a:t>OFFICE OF THE VICE PRESIDENT FOR STUDENT AFFAIRS</a:t>
            </a:r>
          </a:p>
          <a:p>
            <a:pPr marL="0" indent="0">
              <a:buNone/>
            </a:pPr>
            <a:r>
              <a:rPr lang="en-US" sz="4000" b="1" dirty="0" smtClean="0">
                <a:latin typeface="Century Gothic" panose="020B0502020202020204" pitchFamily="34" charset="0"/>
              </a:rPr>
              <a:t>UPDATES (</a:t>
            </a:r>
            <a:r>
              <a:rPr lang="en-US" sz="4000" b="1" dirty="0" err="1" smtClean="0">
                <a:latin typeface="Century Gothic" panose="020B0502020202020204" pitchFamily="34" charset="0"/>
              </a:rPr>
              <a:t>con’t</a:t>
            </a:r>
            <a:r>
              <a:rPr lang="en-US" sz="4000" b="1" dirty="0" smtClean="0">
                <a:latin typeface="Century Gothic" panose="020B0502020202020204" pitchFamily="34" charset="0"/>
              </a:rPr>
              <a:t>)</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472212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CB6BBF95-26C5-654C-BB35-71C4CA07B504}"/>
              </a:ext>
            </a:extLst>
          </p:cNvPr>
          <p:cNvSpPr txBox="1">
            <a:spLocks/>
          </p:cNvSpPr>
          <p:nvPr/>
        </p:nvSpPr>
        <p:spPr>
          <a:xfrm>
            <a:off x="838200" y="668337"/>
            <a:ext cx="105156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accent1"/>
                </a:solidFill>
                <a:latin typeface="Century Gothic" panose="020B0502020202020204" pitchFamily="34" charset="0"/>
              </a:rPr>
              <a:t>ASSESSMENT &amp; STRATEGIC OPERATIONS</a:t>
            </a:r>
          </a:p>
          <a:p>
            <a:pPr marL="0" indent="0">
              <a:buNone/>
            </a:pPr>
            <a:r>
              <a:rPr lang="en-US" sz="4000" b="1" dirty="0" smtClean="0">
                <a:latin typeface="Century Gothic" panose="020B0502020202020204" pitchFamily="34" charset="0"/>
              </a:rPr>
              <a:t>UPDATES</a:t>
            </a:r>
            <a:endParaRPr lang="en-US" sz="4000" b="1" dirty="0">
              <a:latin typeface="Century Gothic" panose="020B0502020202020204" pitchFamily="34" charset="0"/>
            </a:endParaRPr>
          </a:p>
        </p:txBody>
      </p:sp>
      <p:sp>
        <p:nvSpPr>
          <p:cNvPr id="4" name="Content Placeholder 3">
            <a:extLst>
              <a:ext uri="{FF2B5EF4-FFF2-40B4-BE49-F238E27FC236}">
                <a16:creationId xmlns:a16="http://schemas.microsoft.com/office/drawing/2014/main" id="{442C7068-6D67-A940-83F6-F689C475E3BA}"/>
              </a:ext>
            </a:extLst>
          </p:cNvPr>
          <p:cNvSpPr>
            <a:spLocks noGrp="1"/>
          </p:cNvSpPr>
          <p:nvPr>
            <p:ph sz="half" idx="2"/>
          </p:nvPr>
        </p:nvSpPr>
        <p:spPr>
          <a:xfrm>
            <a:off x="839787" y="1993900"/>
            <a:ext cx="10113135" cy="4195763"/>
          </a:xfrm>
        </p:spPr>
        <p:txBody>
          <a:bodyPr>
            <a:normAutofit/>
          </a:bodyPr>
          <a:lstStyle/>
          <a:p>
            <a:endParaRPr lang="en-US" dirty="0">
              <a:solidFill>
                <a:schemeClr val="accent1"/>
              </a:solidFill>
            </a:endParaRPr>
          </a:p>
          <a:p>
            <a:r>
              <a:rPr lang="en-US" dirty="0">
                <a:solidFill>
                  <a:srgbClr val="143B87"/>
                </a:solidFill>
              </a:rPr>
              <a:t> </a:t>
            </a:r>
            <a:r>
              <a:rPr lang="en-US" sz="3000" dirty="0">
                <a:solidFill>
                  <a:srgbClr val="143B87"/>
                </a:solidFill>
              </a:rPr>
              <a:t>Communication and branding/strategic plan</a:t>
            </a:r>
          </a:p>
          <a:p>
            <a:pPr lvl="1">
              <a:spcAft>
                <a:spcPts val="1800"/>
              </a:spcAft>
              <a:buFont typeface="Courier New" panose="02070309020205020404" pitchFamily="49" charset="0"/>
              <a:buChar char="o"/>
            </a:pPr>
            <a:r>
              <a:rPr lang="en-US" sz="3000" dirty="0" smtClean="0">
                <a:solidFill>
                  <a:srgbClr val="143B87"/>
                </a:solidFill>
              </a:rPr>
              <a:t> University Marketing and Branding Initiative –                Guest Speaker Paul Gullixson, Associate Vice President for Strategic Communications </a:t>
            </a:r>
          </a:p>
          <a:p>
            <a:r>
              <a:rPr lang="en-US" sz="3000" dirty="0">
                <a:solidFill>
                  <a:srgbClr val="143B87"/>
                </a:solidFill>
              </a:rPr>
              <a:t> Competencies Survey</a:t>
            </a:r>
            <a:r>
              <a:rPr lang="en-US" dirty="0">
                <a:solidFill>
                  <a:srgbClr val="143B87"/>
                </a:solidFill>
              </a:rPr>
              <a:t/>
            </a:r>
            <a:br>
              <a:rPr lang="en-US" dirty="0">
                <a:solidFill>
                  <a:srgbClr val="143B87"/>
                </a:solidFill>
              </a:rPr>
            </a:br>
            <a:endParaRPr lang="en-US" dirty="0">
              <a:solidFill>
                <a:srgbClr val="143B87"/>
              </a:solidFill>
            </a:endParaRPr>
          </a:p>
          <a:p>
            <a:endParaRPr lang="en-US" dirty="0"/>
          </a:p>
        </p:txBody>
      </p:sp>
    </p:spTree>
    <p:extLst>
      <p:ext uri="{BB962C8B-B14F-4D97-AF65-F5344CB8AC3E}">
        <p14:creationId xmlns:p14="http://schemas.microsoft.com/office/powerpoint/2010/main" val="127304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7F91-2394-D844-AE1E-1B072A8A121E}"/>
              </a:ext>
            </a:extLst>
          </p:cNvPr>
          <p:cNvSpPr>
            <a:spLocks noGrp="1"/>
          </p:cNvSpPr>
          <p:nvPr>
            <p:ph type="title"/>
          </p:nvPr>
        </p:nvSpPr>
        <p:spPr>
          <a:xfrm>
            <a:off x="839788" y="714372"/>
            <a:ext cx="5256212" cy="3514725"/>
          </a:xfrm>
        </p:spPr>
        <p:txBody>
          <a:bodyPr anchor="t">
            <a:normAutofit/>
          </a:bodyPr>
          <a:lstStyle/>
          <a:p>
            <a:r>
              <a:rPr lang="en-US" sz="4800" dirty="0">
                <a:solidFill>
                  <a:schemeClr val="bg1"/>
                </a:solidFill>
              </a:rPr>
              <a:t>ADMINISTRATIVE &amp; FINANCIAL PLANNING</a:t>
            </a:r>
          </a:p>
        </p:txBody>
      </p:sp>
      <p:sp>
        <p:nvSpPr>
          <p:cNvPr id="3" name="Content Placeholder 2">
            <a:extLst>
              <a:ext uri="{FF2B5EF4-FFF2-40B4-BE49-F238E27FC236}">
                <a16:creationId xmlns:a16="http://schemas.microsoft.com/office/drawing/2014/main" id="{41CEEEA8-493E-904F-B315-AD0FCCDF3F59}"/>
              </a:ext>
            </a:extLst>
          </p:cNvPr>
          <p:cNvSpPr>
            <a:spLocks noGrp="1"/>
          </p:cNvSpPr>
          <p:nvPr>
            <p:ph idx="1"/>
          </p:nvPr>
        </p:nvSpPr>
        <p:spPr>
          <a:xfrm>
            <a:off x="6935788" y="714371"/>
            <a:ext cx="4416424" cy="4543429"/>
          </a:xfrm>
        </p:spPr>
        <p:txBody>
          <a:bodyPr/>
          <a:lstStyle/>
          <a:p>
            <a:r>
              <a:rPr lang="en-US" sz="3000" dirty="0"/>
              <a:t>ANNA REYNOLDS-SMITH, M.P.A.</a:t>
            </a:r>
          </a:p>
          <a:p>
            <a:r>
              <a:rPr lang="en-US" sz="2400" dirty="0">
                <a:solidFill>
                  <a:schemeClr val="accent2"/>
                </a:solidFill>
              </a:rPr>
              <a:t>Director</a:t>
            </a:r>
          </a:p>
          <a:p>
            <a:r>
              <a:rPr lang="en-US" sz="2400" dirty="0">
                <a:solidFill>
                  <a:schemeClr val="accent2"/>
                </a:solidFill>
              </a:rPr>
              <a:t>she/her/hers</a:t>
            </a:r>
          </a:p>
          <a:p>
            <a:endParaRPr lang="en-US" sz="2400" dirty="0">
              <a:solidFill>
                <a:schemeClr val="accent2"/>
              </a:solidFill>
            </a:endParaRPr>
          </a:p>
          <a:p>
            <a:r>
              <a:rPr lang="en-US" sz="2400" dirty="0"/>
              <a:t>CONTACT INFO</a:t>
            </a:r>
          </a:p>
          <a:p>
            <a:r>
              <a:rPr lang="en-US" sz="2400" dirty="0" err="1">
                <a:solidFill>
                  <a:schemeClr val="accent2"/>
                </a:solidFill>
              </a:rPr>
              <a:t>anna.reynolds@sonoma.edu</a:t>
            </a:r>
            <a:endParaRPr lang="en-US" sz="2400" dirty="0">
              <a:solidFill>
                <a:schemeClr val="accent2"/>
              </a:solidFill>
            </a:endParaRPr>
          </a:p>
          <a:p>
            <a:r>
              <a:rPr lang="en-US" sz="2400" dirty="0">
                <a:solidFill>
                  <a:schemeClr val="accent2"/>
                </a:solidFill>
              </a:rPr>
              <a:t>707.664.4206</a:t>
            </a:r>
          </a:p>
          <a:p>
            <a:r>
              <a:rPr lang="en-US" sz="2400" dirty="0">
                <a:solidFill>
                  <a:schemeClr val="accent2"/>
                </a:solidFill>
              </a:rPr>
              <a:t>Student Center </a:t>
            </a:r>
            <a:r>
              <a:rPr lang="en-US" sz="2400" dirty="0" smtClean="0">
                <a:solidFill>
                  <a:schemeClr val="accent2"/>
                </a:solidFill>
              </a:rPr>
              <a:t>3028</a:t>
            </a:r>
            <a:endParaRPr lang="en-US" sz="2400" dirty="0">
              <a:solidFill>
                <a:schemeClr val="accent2"/>
              </a:solidFill>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355" y="2962496"/>
            <a:ext cx="2020824" cy="2020824"/>
          </a:xfrm>
          <a:prstGeom prst="rect">
            <a:avLst/>
          </a:prstGeom>
        </p:spPr>
      </p:pic>
      <p:sp>
        <p:nvSpPr>
          <p:cNvPr id="5" name="TextBox 4"/>
          <p:cNvSpPr txBox="1"/>
          <p:nvPr/>
        </p:nvSpPr>
        <p:spPr>
          <a:xfrm>
            <a:off x="1011355" y="5466521"/>
            <a:ext cx="10776454" cy="707886"/>
          </a:xfrm>
          <a:prstGeom prst="rect">
            <a:avLst/>
          </a:prstGeom>
          <a:noFill/>
        </p:spPr>
        <p:txBody>
          <a:bodyPr wrap="square" rtlCol="0">
            <a:spAutoFit/>
          </a:bodyPr>
          <a:lstStyle/>
          <a:p>
            <a:r>
              <a:rPr lang="en-US" sz="2000" i="1" dirty="0" smtClean="0">
                <a:solidFill>
                  <a:schemeClr val="bg1"/>
                </a:solidFill>
              </a:rPr>
              <a:t>The purpose of Administrative and Financial Planning is to manage the Division of Student Affairs’ administrative processes, fiscal resources, and personnel resources. </a:t>
            </a:r>
            <a:endParaRPr lang="en-US" sz="2000" i="1" dirty="0">
              <a:solidFill>
                <a:schemeClr val="bg1"/>
              </a:solidFill>
            </a:endParaRPr>
          </a:p>
        </p:txBody>
      </p:sp>
    </p:spTree>
    <p:extLst>
      <p:ext uri="{BB962C8B-B14F-4D97-AF65-F5344CB8AC3E}">
        <p14:creationId xmlns:p14="http://schemas.microsoft.com/office/powerpoint/2010/main" val="1834288212"/>
      </p:ext>
    </p:extLst>
  </p:cSld>
  <p:clrMapOvr>
    <a:masterClrMapping/>
  </p:clrMapOvr>
</p:sld>
</file>

<file path=ppt/theme/theme1.xml><?xml version="1.0" encoding="utf-8"?>
<a:theme xmlns:a="http://schemas.openxmlformats.org/drawingml/2006/main" name="Office Theme">
  <a:themeElements>
    <a:clrScheme name="SSU">
      <a:dk1>
        <a:srgbClr val="000000"/>
      </a:dk1>
      <a:lt1>
        <a:srgbClr val="FFFFFF"/>
      </a:lt1>
      <a:dk2>
        <a:srgbClr val="44546A"/>
      </a:dk2>
      <a:lt2>
        <a:srgbClr val="E7E6E6"/>
      </a:lt2>
      <a:accent1>
        <a:srgbClr val="143B87"/>
      </a:accent1>
      <a:accent2>
        <a:srgbClr val="8DB9E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14109</TotalTime>
  <Words>910</Words>
  <Application>Microsoft Office PowerPoint</Application>
  <PresentationFormat>Widescreen</PresentationFormat>
  <Paragraphs>244</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Gothic</vt:lpstr>
      <vt:lpstr>Courier New</vt:lpstr>
      <vt:lpstr>Futura Medium</vt:lpstr>
      <vt:lpstr>Office Theme</vt:lpstr>
      <vt:lpstr>Division Meeting</vt:lpstr>
      <vt:lpstr>OFFICE OF THE VICE PRESIDENT FOR STUDENT AFFAIRS</vt:lpstr>
      <vt:lpstr>PowerPoint Presentation</vt:lpstr>
      <vt:lpstr>Since the beginning of the year, how have you advanced a community of care…</vt:lpstr>
      <vt:lpstr>ASSESSMENT &amp; STRATEGIC OPERATIONS</vt:lpstr>
      <vt:lpstr>PowerPoint Presentation</vt:lpstr>
      <vt:lpstr>PowerPoint Presentation</vt:lpstr>
      <vt:lpstr>PowerPoint Presentation</vt:lpstr>
      <vt:lpstr>ADMINISTRATIVE &amp; FINANCIAL PLANNING</vt:lpstr>
      <vt:lpstr>PowerPoint Presentation</vt:lpstr>
      <vt:lpstr>PowerPoint Presentation</vt:lpstr>
      <vt:lpstr>ASSOCIATED STUDENTS</vt:lpstr>
      <vt:lpstr>UPDATES</vt:lpstr>
      <vt:lpstr>CENTER FOR ACADEMIC ACCESS &amp;  STUDENT ENRICHMENT </vt:lpstr>
      <vt:lpstr>PowerPoint Presentation</vt:lpstr>
      <vt:lpstr>PowerPoint Presentation</vt:lpstr>
      <vt:lpstr>PRE-COLLEGIATE PROGRAMS</vt:lpstr>
      <vt:lpstr>PowerPoint Presentation</vt:lpstr>
      <vt:lpstr>STUDENT ENGAGEMENT</vt:lpstr>
      <vt:lpstr>PowerPoint Presentation</vt:lpstr>
      <vt:lpstr>PowerPoint Presentation</vt:lpstr>
      <vt:lpstr>STUDENT SUCCESS &amp; ADVISING</vt:lpstr>
      <vt:lpstr>PowerPoint Presentation</vt:lpstr>
      <vt:lpstr>STUDENT HEALTH &amp; WELLBEING</vt:lpstr>
      <vt:lpstr>PowerPoint Presentation</vt:lpstr>
      <vt:lpstr>PowerPoint Presentation</vt:lpstr>
      <vt:lpstr>VICE PRESIDENT FOR STUDENT AFFAIRS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Division</dc:title>
  <dc:creator>Laura Paulson</dc:creator>
  <cp:lastModifiedBy>Sue Hardisty</cp:lastModifiedBy>
  <cp:revision>146</cp:revision>
  <cp:lastPrinted>2019-09-23T16:18:07Z</cp:lastPrinted>
  <dcterms:created xsi:type="dcterms:W3CDTF">2019-08-23T15:16:39Z</dcterms:created>
  <dcterms:modified xsi:type="dcterms:W3CDTF">2019-09-24T23:31:06Z</dcterms:modified>
</cp:coreProperties>
</file>